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 id="2147483692" r:id="rId5"/>
  </p:sldMasterIdLst>
  <p:notesMasterIdLst>
    <p:notesMasterId r:id="rId47"/>
  </p:notesMasterIdLst>
  <p:handoutMasterIdLst>
    <p:handoutMasterId r:id="rId48"/>
  </p:handoutMasterIdLst>
  <p:sldIdLst>
    <p:sldId id="256" r:id="rId6"/>
    <p:sldId id="273" r:id="rId7"/>
    <p:sldId id="263" r:id="rId8"/>
    <p:sldId id="293" r:id="rId9"/>
    <p:sldId id="294" r:id="rId10"/>
    <p:sldId id="292" r:id="rId11"/>
    <p:sldId id="286" r:id="rId12"/>
    <p:sldId id="287" r:id="rId13"/>
    <p:sldId id="289" r:id="rId14"/>
    <p:sldId id="290" r:id="rId15"/>
    <p:sldId id="291" r:id="rId16"/>
    <p:sldId id="288" r:id="rId17"/>
    <p:sldId id="264" r:id="rId18"/>
    <p:sldId id="274" r:id="rId19"/>
    <p:sldId id="295" r:id="rId20"/>
    <p:sldId id="296" r:id="rId21"/>
    <p:sldId id="297" r:id="rId22"/>
    <p:sldId id="298" r:id="rId23"/>
    <p:sldId id="299" r:id="rId24"/>
    <p:sldId id="300" r:id="rId25"/>
    <p:sldId id="301" r:id="rId26"/>
    <p:sldId id="302" r:id="rId27"/>
    <p:sldId id="283" r:id="rId28"/>
    <p:sldId id="275" r:id="rId29"/>
    <p:sldId id="284" r:id="rId30"/>
    <p:sldId id="276" r:id="rId31"/>
    <p:sldId id="285" r:id="rId32"/>
    <p:sldId id="277" r:id="rId33"/>
    <p:sldId id="278" r:id="rId34"/>
    <p:sldId id="279" r:id="rId35"/>
    <p:sldId id="280" r:id="rId36"/>
    <p:sldId id="304" r:id="rId37"/>
    <p:sldId id="303" r:id="rId38"/>
    <p:sldId id="305" r:id="rId39"/>
    <p:sldId id="306" r:id="rId40"/>
    <p:sldId id="281" r:id="rId41"/>
    <p:sldId id="282" r:id="rId42"/>
    <p:sldId id="307" r:id="rId43"/>
    <p:sldId id="308" r:id="rId44"/>
    <p:sldId id="309" r:id="rId45"/>
    <p:sldId id="310" r:id="rId46"/>
  </p:sldIdLst>
  <p:sldSz cx="9144000" cy="6858000" type="screen4x3"/>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C83299-3ED4-4B2F-9506-AB9AB4A2E588}" v="9" dt="2020-05-20T13:33:40.1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70" autoAdjust="0"/>
    <p:restoredTop sz="95441" autoAdjust="0"/>
  </p:normalViewPr>
  <p:slideViewPr>
    <p:cSldViewPr>
      <p:cViewPr varScale="1">
        <p:scale>
          <a:sx n="115" d="100"/>
          <a:sy n="115" d="100"/>
        </p:scale>
        <p:origin x="15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Porter" userId="caeb4aa7-6afb-46a3-a995-19b0c182e2ba" providerId="ADAL" clId="{C9C83299-3ED4-4B2F-9506-AB9AB4A2E588}"/>
    <pc:docChg chg="undo custSel addSld delSld modSld sldOrd">
      <pc:chgData name="Mr Porter" userId="caeb4aa7-6afb-46a3-a995-19b0c182e2ba" providerId="ADAL" clId="{C9C83299-3ED4-4B2F-9506-AB9AB4A2E588}" dt="2020-05-20T14:00:22.386" v="1014" actId="20577"/>
      <pc:docMkLst>
        <pc:docMk/>
      </pc:docMkLst>
      <pc:sldChg chg="modSp mod">
        <pc:chgData name="Mr Porter" userId="caeb4aa7-6afb-46a3-a995-19b0c182e2ba" providerId="ADAL" clId="{C9C83299-3ED4-4B2F-9506-AB9AB4A2E588}" dt="2020-05-20T13:59:33.574" v="908" actId="20577"/>
        <pc:sldMkLst>
          <pc:docMk/>
          <pc:sldMk cId="2155342367" sldId="265"/>
        </pc:sldMkLst>
        <pc:spChg chg="mod">
          <ac:chgData name="Mr Porter" userId="caeb4aa7-6afb-46a3-a995-19b0c182e2ba" providerId="ADAL" clId="{C9C83299-3ED4-4B2F-9506-AB9AB4A2E588}" dt="2020-05-20T13:59:33.574" v="908" actId="20577"/>
          <ac:spMkLst>
            <pc:docMk/>
            <pc:sldMk cId="2155342367" sldId="265"/>
            <ac:spMk id="2" creationId="{00000000-0000-0000-0000-000000000000}"/>
          </ac:spMkLst>
        </pc:spChg>
      </pc:sldChg>
      <pc:sldChg chg="modSp mod">
        <pc:chgData name="Mr Porter" userId="caeb4aa7-6afb-46a3-a995-19b0c182e2ba" providerId="ADAL" clId="{C9C83299-3ED4-4B2F-9506-AB9AB4A2E588}" dt="2020-05-20T13:59:30.587" v="906" actId="20577"/>
        <pc:sldMkLst>
          <pc:docMk/>
          <pc:sldMk cId="2902569607" sldId="266"/>
        </pc:sldMkLst>
        <pc:spChg chg="mod">
          <ac:chgData name="Mr Porter" userId="caeb4aa7-6afb-46a3-a995-19b0c182e2ba" providerId="ADAL" clId="{C9C83299-3ED4-4B2F-9506-AB9AB4A2E588}" dt="2020-05-20T13:59:30.587" v="906" actId="20577"/>
          <ac:spMkLst>
            <pc:docMk/>
            <pc:sldMk cId="2902569607" sldId="266"/>
            <ac:spMk id="2" creationId="{00000000-0000-0000-0000-000000000000}"/>
          </ac:spMkLst>
        </pc:spChg>
      </pc:sldChg>
      <pc:sldChg chg="modSp add mod ord">
        <pc:chgData name="Mr Porter" userId="caeb4aa7-6afb-46a3-a995-19b0c182e2ba" providerId="ADAL" clId="{C9C83299-3ED4-4B2F-9506-AB9AB4A2E588}" dt="2020-05-20T13:12:32.590" v="628" actId="27636"/>
        <pc:sldMkLst>
          <pc:docMk/>
          <pc:sldMk cId="2643239013" sldId="270"/>
        </pc:sldMkLst>
        <pc:spChg chg="mod">
          <ac:chgData name="Mr Porter" userId="caeb4aa7-6afb-46a3-a995-19b0c182e2ba" providerId="ADAL" clId="{C9C83299-3ED4-4B2F-9506-AB9AB4A2E588}" dt="2020-05-20T13:12:32.590" v="628" actId="27636"/>
          <ac:spMkLst>
            <pc:docMk/>
            <pc:sldMk cId="2643239013" sldId="270"/>
            <ac:spMk id="2" creationId="{00000000-0000-0000-0000-000000000000}"/>
          </ac:spMkLst>
        </pc:spChg>
        <pc:spChg chg="mod">
          <ac:chgData name="Mr Porter" userId="caeb4aa7-6afb-46a3-a995-19b0c182e2ba" providerId="ADAL" clId="{C9C83299-3ED4-4B2F-9506-AB9AB4A2E588}" dt="2020-05-20T13:07:51.425" v="9" actId="20577"/>
          <ac:spMkLst>
            <pc:docMk/>
            <pc:sldMk cId="2643239013" sldId="270"/>
            <ac:spMk id="4" creationId="{00000000-0000-0000-0000-000000000000}"/>
          </ac:spMkLst>
        </pc:spChg>
      </pc:sldChg>
      <pc:sldChg chg="addSp delSp modSp add del mod setBg delDesignElem">
        <pc:chgData name="Mr Porter" userId="caeb4aa7-6afb-46a3-a995-19b0c182e2ba" providerId="ADAL" clId="{C9C83299-3ED4-4B2F-9506-AB9AB4A2E588}" dt="2020-05-20T14:00:22.386" v="1014" actId="20577"/>
        <pc:sldMkLst>
          <pc:docMk/>
          <pc:sldMk cId="2665239055" sldId="271"/>
        </pc:sldMkLst>
        <pc:spChg chg="mod">
          <ac:chgData name="Mr Porter" userId="caeb4aa7-6afb-46a3-a995-19b0c182e2ba" providerId="ADAL" clId="{C9C83299-3ED4-4B2F-9506-AB9AB4A2E588}" dt="2020-05-20T14:00:22.386" v="1014" actId="20577"/>
          <ac:spMkLst>
            <pc:docMk/>
            <pc:sldMk cId="2665239055" sldId="271"/>
            <ac:spMk id="2" creationId="{00000000-0000-0000-0000-000000000000}"/>
          </ac:spMkLst>
        </pc:spChg>
        <pc:spChg chg="add del">
          <ac:chgData name="Mr Porter" userId="caeb4aa7-6afb-46a3-a995-19b0c182e2ba" providerId="ADAL" clId="{C9C83299-3ED4-4B2F-9506-AB9AB4A2E588}" dt="2020-05-20T13:33:29.705" v="631"/>
          <ac:spMkLst>
            <pc:docMk/>
            <pc:sldMk cId="2665239055" sldId="271"/>
            <ac:spMk id="71" creationId="{4FAE1107-CEC3-4041-8BAA-CDB6F6759B35}"/>
          </ac:spMkLst>
        </pc:spChg>
        <pc:cxnChg chg="add del">
          <ac:chgData name="Mr Porter" userId="caeb4aa7-6afb-46a3-a995-19b0c182e2ba" providerId="ADAL" clId="{C9C83299-3ED4-4B2F-9506-AB9AB4A2E588}" dt="2020-05-20T13:33:29.705" v="631"/>
          <ac:cxnSpMkLst>
            <pc:docMk/>
            <pc:sldMk cId="2665239055" sldId="271"/>
            <ac:cxnSpMk id="73" creationId="{1AEA88FB-F5DD-45CE-AAE1-7B33D0ABDD25}"/>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3F320B4C-66E5-4436-BE3F-306C45911FCF}" type="datetimeFigureOut">
              <a:rPr lang="en-GB" smtClean="0"/>
              <a:pPr/>
              <a:t>25/08/2023</a:t>
            </a:fld>
            <a:endParaRPr lang="en-GB"/>
          </a:p>
        </p:txBody>
      </p:sp>
      <p:sp>
        <p:nvSpPr>
          <p:cNvPr id="4" name="Footer Placeholder 3"/>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1E75568E-D5A0-4573-AFB6-00F5380AE102}" type="slidenum">
              <a:rPr lang="en-GB" smtClean="0"/>
              <a:pPr/>
              <a:t>‹#›</a:t>
            </a:fld>
            <a:endParaRPr lang="en-GB"/>
          </a:p>
        </p:txBody>
      </p:sp>
    </p:spTree>
    <p:extLst>
      <p:ext uri="{BB962C8B-B14F-4D97-AF65-F5344CB8AC3E}">
        <p14:creationId xmlns:p14="http://schemas.microsoft.com/office/powerpoint/2010/main" val="1135627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B3E8A481-4D74-4616-8752-6DB84BB7BECE}" type="datetimeFigureOut">
              <a:rPr lang="en-GB" smtClean="0"/>
              <a:t>25/08/2023</a:t>
            </a:fld>
            <a:endParaRPr lang="en-GB"/>
          </a:p>
        </p:txBody>
      </p:sp>
      <p:sp>
        <p:nvSpPr>
          <p:cNvPr id="4" name="Slide Image Placeholder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83138"/>
            <a:ext cx="5443537" cy="39131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450" y="9440863"/>
            <a:ext cx="2949575" cy="498475"/>
          </a:xfrm>
          <a:prstGeom prst="rect">
            <a:avLst/>
          </a:prstGeom>
        </p:spPr>
        <p:txBody>
          <a:bodyPr vert="horz" lIns="91440" tIns="45720" rIns="91440" bIns="45720" rtlCol="0" anchor="b"/>
          <a:lstStyle>
            <a:lvl1pPr algn="r">
              <a:defRPr sz="1200"/>
            </a:lvl1pPr>
          </a:lstStyle>
          <a:p>
            <a:fld id="{9A7BEBA0-6DAA-45F4-8649-B50BE501B04E}" type="slidenum">
              <a:rPr lang="en-GB" smtClean="0"/>
              <a:t>‹#›</a:t>
            </a:fld>
            <a:endParaRPr lang="en-GB"/>
          </a:p>
        </p:txBody>
      </p:sp>
    </p:spTree>
    <p:extLst>
      <p:ext uri="{BB962C8B-B14F-4D97-AF65-F5344CB8AC3E}">
        <p14:creationId xmlns:p14="http://schemas.microsoft.com/office/powerpoint/2010/main" val="1688095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7BEBA0-6DAA-45F4-8649-B50BE501B04E}" type="slidenum">
              <a:rPr lang="en-GB" smtClean="0"/>
              <a:t>31</a:t>
            </a:fld>
            <a:endParaRPr lang="en-GB"/>
          </a:p>
        </p:txBody>
      </p:sp>
    </p:spTree>
    <p:extLst>
      <p:ext uri="{BB962C8B-B14F-4D97-AF65-F5344CB8AC3E}">
        <p14:creationId xmlns:p14="http://schemas.microsoft.com/office/powerpoint/2010/main" val="617902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7BEBA0-6DAA-45F4-8649-B50BE501B04E}" type="slidenum">
              <a:rPr lang="en-GB" smtClean="0"/>
              <a:t>32</a:t>
            </a:fld>
            <a:endParaRPr lang="en-GB"/>
          </a:p>
        </p:txBody>
      </p:sp>
    </p:spTree>
    <p:extLst>
      <p:ext uri="{BB962C8B-B14F-4D97-AF65-F5344CB8AC3E}">
        <p14:creationId xmlns:p14="http://schemas.microsoft.com/office/powerpoint/2010/main" val="611839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7BEBA0-6DAA-45F4-8649-B50BE501B04E}" type="slidenum">
              <a:rPr lang="en-GB" smtClean="0"/>
              <a:t>33</a:t>
            </a:fld>
            <a:endParaRPr lang="en-GB"/>
          </a:p>
        </p:txBody>
      </p:sp>
    </p:spTree>
    <p:extLst>
      <p:ext uri="{BB962C8B-B14F-4D97-AF65-F5344CB8AC3E}">
        <p14:creationId xmlns:p14="http://schemas.microsoft.com/office/powerpoint/2010/main" val="910991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7BEBA0-6DAA-45F4-8649-B50BE501B04E}" type="slidenum">
              <a:rPr lang="en-GB" smtClean="0"/>
              <a:t>34</a:t>
            </a:fld>
            <a:endParaRPr lang="en-GB"/>
          </a:p>
        </p:txBody>
      </p:sp>
    </p:spTree>
    <p:extLst>
      <p:ext uri="{BB962C8B-B14F-4D97-AF65-F5344CB8AC3E}">
        <p14:creationId xmlns:p14="http://schemas.microsoft.com/office/powerpoint/2010/main" val="3146451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7BEBA0-6DAA-45F4-8649-B50BE501B04E}" type="slidenum">
              <a:rPr lang="en-GB" smtClean="0"/>
              <a:t>35</a:t>
            </a:fld>
            <a:endParaRPr lang="en-GB"/>
          </a:p>
        </p:txBody>
      </p:sp>
    </p:spTree>
    <p:extLst>
      <p:ext uri="{BB962C8B-B14F-4D97-AF65-F5344CB8AC3E}">
        <p14:creationId xmlns:p14="http://schemas.microsoft.com/office/powerpoint/2010/main" val="958485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7BEBA0-6DAA-45F4-8649-B50BE501B04E}" type="slidenum">
              <a:rPr lang="en-GB" smtClean="0"/>
              <a:t>38</a:t>
            </a:fld>
            <a:endParaRPr lang="en-GB"/>
          </a:p>
        </p:txBody>
      </p:sp>
    </p:spTree>
    <p:extLst>
      <p:ext uri="{BB962C8B-B14F-4D97-AF65-F5344CB8AC3E}">
        <p14:creationId xmlns:p14="http://schemas.microsoft.com/office/powerpoint/2010/main" val="1175926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7BEBA0-6DAA-45F4-8649-B50BE501B04E}" type="slidenum">
              <a:rPr lang="en-GB" smtClean="0"/>
              <a:t>39</a:t>
            </a:fld>
            <a:endParaRPr lang="en-GB"/>
          </a:p>
        </p:txBody>
      </p:sp>
    </p:spTree>
    <p:extLst>
      <p:ext uri="{BB962C8B-B14F-4D97-AF65-F5344CB8AC3E}">
        <p14:creationId xmlns:p14="http://schemas.microsoft.com/office/powerpoint/2010/main" val="223433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7BEBA0-6DAA-45F4-8649-B50BE501B04E}" type="slidenum">
              <a:rPr lang="en-GB" smtClean="0"/>
              <a:t>40</a:t>
            </a:fld>
            <a:endParaRPr lang="en-GB"/>
          </a:p>
        </p:txBody>
      </p:sp>
    </p:spTree>
    <p:extLst>
      <p:ext uri="{BB962C8B-B14F-4D97-AF65-F5344CB8AC3E}">
        <p14:creationId xmlns:p14="http://schemas.microsoft.com/office/powerpoint/2010/main" val="1265992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7BEBA0-6DAA-45F4-8649-B50BE501B04E}" type="slidenum">
              <a:rPr lang="en-GB" smtClean="0"/>
              <a:t>41</a:t>
            </a:fld>
            <a:endParaRPr lang="en-GB"/>
          </a:p>
        </p:txBody>
      </p:sp>
    </p:spTree>
    <p:extLst>
      <p:ext uri="{BB962C8B-B14F-4D97-AF65-F5344CB8AC3E}">
        <p14:creationId xmlns:p14="http://schemas.microsoft.com/office/powerpoint/2010/main" val="500548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132101F-1C78-4A35-B9B9-FA3BC2678EB9}" type="datetimeFigureOut">
              <a:rPr lang="en-US" smtClean="0"/>
              <a:pPr/>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862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2895132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1832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132101F-1C78-4A35-B9B9-FA3BC2678EB9}" type="datetimeFigureOut">
              <a:rPr lang="en-US" smtClean="0"/>
              <a:pPr/>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2673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2188120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2101F-1C78-4A35-B9B9-FA3BC2678EB9}" type="datetimeFigureOut">
              <a:rPr lang="en-US" smtClean="0"/>
              <a:pPr/>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2962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32101F-1C78-4A35-B9B9-FA3BC2678EB9}" type="datetimeFigureOut">
              <a:rPr lang="en-US" smtClean="0"/>
              <a:pPr/>
              <a:t>8/25/2023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29545446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32101F-1C78-4A35-B9B9-FA3BC2678EB9}" type="datetimeFigureOut">
              <a:rPr lang="en-US" smtClean="0"/>
              <a:pPr/>
              <a:t>8/25/2023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334089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32101F-1C78-4A35-B9B9-FA3BC2678EB9}" type="datetimeFigureOut">
              <a:rPr lang="en-US" smtClean="0"/>
              <a:pPr/>
              <a:t>8/25/2023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3322873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2101F-1C78-4A35-B9B9-FA3BC2678EB9}" type="datetimeFigureOut">
              <a:rPr lang="en-US" smtClean="0"/>
              <a:pPr/>
              <a:t>8/25/2023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4343596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2101F-1C78-4A35-B9B9-FA3BC2678EB9}" type="datetimeFigureOut">
              <a:rPr lang="en-US" smtClean="0"/>
              <a:pPr/>
              <a:t>8/25/2023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3097292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8731896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132101F-1C78-4A35-B9B9-FA3BC2678EB9}" type="datetimeFigureOut">
              <a:rPr lang="en-US" smtClean="0"/>
              <a:pPr/>
              <a:t>8/25/2023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13523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695979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818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2101F-1C78-4A35-B9B9-FA3BC2678EB9}" type="datetimeFigureOut">
              <a:rPr lang="en-US" smtClean="0"/>
              <a:pPr/>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7760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32101F-1C78-4A35-B9B9-FA3BC2678EB9}" type="datetimeFigureOut">
              <a:rPr lang="en-US" smtClean="0"/>
              <a:pPr/>
              <a:t>8/25/2023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3756095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32101F-1C78-4A35-B9B9-FA3BC2678EB9}" type="datetimeFigureOut">
              <a:rPr lang="en-US" smtClean="0"/>
              <a:pPr/>
              <a:t>8/25/2023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2454257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32101F-1C78-4A35-B9B9-FA3BC2678EB9}" type="datetimeFigureOut">
              <a:rPr lang="en-US" smtClean="0"/>
              <a:pPr/>
              <a:t>8/25/2023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787316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2101F-1C78-4A35-B9B9-FA3BC2678EB9}" type="datetimeFigureOut">
              <a:rPr lang="en-US" smtClean="0"/>
              <a:pPr/>
              <a:t>8/25/2023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3450375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2101F-1C78-4A35-B9B9-FA3BC2678EB9}" type="datetimeFigureOut">
              <a:rPr lang="en-US" smtClean="0"/>
              <a:pPr/>
              <a:t>8/25/2023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897368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132101F-1C78-4A35-B9B9-FA3BC2678EB9}" type="datetimeFigureOut">
              <a:rPr lang="en-US" smtClean="0"/>
              <a:pPr/>
              <a:t>8/25/2023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8163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132101F-1C78-4A35-B9B9-FA3BC2678EB9}" type="datetimeFigureOut">
              <a:rPr lang="en-US" smtClean="0"/>
              <a:pPr/>
              <a:t>8/25/2023</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C38D3F3-DB27-4CBF-864A-E28263BCB96D}"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557631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132101F-1C78-4A35-B9B9-FA3BC2678EB9}" type="datetimeFigureOut">
              <a:rPr lang="en-US" smtClean="0"/>
              <a:pPr/>
              <a:t>8/25/2023</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C38D3F3-DB27-4CBF-864A-E28263BCB96D}"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135755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8.xml"/><Relationship Id="rId5" Type="http://schemas.openxmlformats.org/officeDocument/2006/relationships/image" Target="../media/image46.jpeg"/><Relationship Id="rId4" Type="http://schemas.openxmlformats.org/officeDocument/2006/relationships/image" Target="../media/image45.jpeg"/></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2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3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2FDF0794-1B86-42B2-B8C7-F60123E638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 y="0"/>
            <a:ext cx="9141545"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single-use plastic alternatives"/>
          <p:cNvPicPr>
            <a:picLocks noChangeAspect="1" noChangeArrowheads="1"/>
          </p:cNvPicPr>
          <p:nvPr/>
        </p:nvPicPr>
        <p:blipFill rotWithShape="1">
          <a:blip r:embed="rId2">
            <a:extLst>
              <a:ext uri="{28A0092B-C50C-407E-A947-70E740481C1C}">
                <a14:useLocalDpi xmlns:a14="http://schemas.microsoft.com/office/drawing/2010/main" val="0"/>
              </a:ext>
            </a:extLst>
          </a:blip>
          <a:srcRect r="25756"/>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0">
            <a:extLst>
              <a:ext uri="{FF2B5EF4-FFF2-40B4-BE49-F238E27FC236}">
                <a16:creationId xmlns:a16="http://schemas.microsoft.com/office/drawing/2014/main" id="{EAA48FC5-3C83-4F1B-BC33-DF0B588F83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2589" y="3064931"/>
            <a:ext cx="6221411"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232011" y="3429000"/>
            <a:ext cx="5626239" cy="1090938"/>
          </a:xfrm>
        </p:spPr>
        <p:txBody>
          <a:bodyPr anchor="b">
            <a:normAutofit/>
          </a:bodyPr>
          <a:lstStyle/>
          <a:p>
            <a:pPr algn="l"/>
            <a:r>
              <a:rPr lang="en-GB" sz="3700" dirty="0">
                <a:solidFill>
                  <a:srgbClr val="FFFFFF"/>
                </a:solidFill>
              </a:rPr>
              <a:t>higher Design &amp; Manufacture</a:t>
            </a:r>
          </a:p>
        </p:txBody>
      </p:sp>
      <p:sp>
        <p:nvSpPr>
          <p:cNvPr id="3" name="Subtitle 2"/>
          <p:cNvSpPr>
            <a:spLocks noGrp="1"/>
          </p:cNvSpPr>
          <p:nvPr>
            <p:ph type="subTitle" idx="1"/>
          </p:nvPr>
        </p:nvSpPr>
        <p:spPr>
          <a:xfrm>
            <a:off x="3232011" y="4779313"/>
            <a:ext cx="5626238" cy="514816"/>
          </a:xfrm>
        </p:spPr>
        <p:txBody>
          <a:bodyPr anchor="t">
            <a:normAutofit/>
          </a:bodyPr>
          <a:lstStyle/>
          <a:p>
            <a:r>
              <a:rPr lang="en-GB" sz="2000" dirty="0" smtClean="0">
                <a:solidFill>
                  <a:srgbClr val="FFFFFF"/>
                </a:solidFill>
              </a:rPr>
              <a:t>Plastic Theory</a:t>
            </a:r>
            <a:endParaRPr lang="en-GB" sz="2000" dirty="0">
              <a:solidFill>
                <a:srgbClr val="FFFFFF"/>
              </a:solidFill>
            </a:endParaRPr>
          </a:p>
        </p:txBody>
      </p:sp>
      <p:cxnSp>
        <p:nvCxnSpPr>
          <p:cNvPr id="17" name="Straight Connector 12">
            <a:extLst>
              <a:ext uri="{FF2B5EF4-FFF2-40B4-BE49-F238E27FC236}">
                <a16:creationId xmlns:a16="http://schemas.microsoft.com/office/drawing/2014/main" id="{62F01714-1A39-4194-BD47-8A9960C5998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32011" y="4666480"/>
            <a:ext cx="5124375" cy="0"/>
          </a:xfrm>
          <a:prstGeom prst="line">
            <a:avLst/>
          </a:prstGeom>
          <a:ln w="22225">
            <a:solidFill>
              <a:srgbClr val="CE346D"/>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065140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9E4C68A-A4A9-48A4-9FF2-D2896B1EA0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2B9AEA5-52CB-49A6-AF8A-33502F291B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23591" y="804333"/>
            <a:ext cx="2543925" cy="824467"/>
          </a:xfrm>
        </p:spPr>
        <p:txBody>
          <a:bodyPr>
            <a:normAutofit fontScale="90000"/>
          </a:bodyPr>
          <a:lstStyle/>
          <a:p>
            <a:pPr algn="r"/>
            <a:r>
              <a:rPr lang="en-GB" sz="4800" dirty="0" smtClean="0">
                <a:solidFill>
                  <a:srgbClr val="FFFFFF"/>
                </a:solidFill>
              </a:rPr>
              <a:t>FLAME RETARDENTS</a:t>
            </a:r>
            <a:endParaRPr lang="en-GB" sz="4800" dirty="0">
              <a:solidFill>
                <a:srgbClr val="FFFFFF"/>
              </a:solidFill>
            </a:endParaRPr>
          </a:p>
        </p:txBody>
      </p:sp>
      <p:sp>
        <p:nvSpPr>
          <p:cNvPr id="2" name="Content Placeholder 1"/>
          <p:cNvSpPr>
            <a:spLocks noGrp="1"/>
          </p:cNvSpPr>
          <p:nvPr>
            <p:ph idx="1"/>
          </p:nvPr>
        </p:nvSpPr>
        <p:spPr>
          <a:xfrm>
            <a:off x="3490722" y="188640"/>
            <a:ext cx="5653278" cy="3456384"/>
          </a:xfrm>
        </p:spPr>
        <p:txBody>
          <a:bodyPr anchor="ctr">
            <a:noAutofit/>
          </a:bodyPr>
          <a:lstStyle/>
          <a:p>
            <a:pPr marL="173736" lvl="1" indent="0">
              <a:spcBef>
                <a:spcPct val="50000"/>
              </a:spcBef>
              <a:buNone/>
            </a:pPr>
            <a:r>
              <a:rPr lang="en-US" sz="2000" b="1" i="1" dirty="0" smtClean="0"/>
              <a:t>Flame Retardants</a:t>
            </a:r>
            <a:r>
              <a:rPr lang="en-US" sz="2000" dirty="0" smtClean="0"/>
              <a:t> can reduce the flammability.</a:t>
            </a:r>
          </a:p>
          <a:p>
            <a:pPr marL="173736" lvl="1" indent="0">
              <a:spcBef>
                <a:spcPct val="50000"/>
              </a:spcBef>
              <a:buNone/>
            </a:pPr>
            <a:r>
              <a:rPr lang="en-GB" sz="2000" dirty="0" smtClean="0"/>
              <a:t>Example: You </a:t>
            </a:r>
            <a:r>
              <a:rPr lang="en-GB" sz="2000" dirty="0"/>
              <a:t>can make fire-resistant plastic by adding hydrated magnesium oxide or </a:t>
            </a:r>
            <a:r>
              <a:rPr lang="en-GB" sz="2000" dirty="0" smtClean="0"/>
              <a:t>aluminium </a:t>
            </a:r>
            <a:r>
              <a:rPr lang="en-GB" sz="2000" dirty="0"/>
              <a:t>oxide alone or with phosphorus or bromine compounds to low-density polyethylene. </a:t>
            </a:r>
            <a:endParaRPr lang="en-GB" sz="2000" dirty="0" smtClean="0"/>
          </a:p>
          <a:p>
            <a:pPr marL="173736" lvl="1" indent="0">
              <a:spcBef>
                <a:spcPct val="50000"/>
              </a:spcBef>
              <a:buNone/>
            </a:pPr>
            <a:r>
              <a:rPr lang="en-GB" sz="2000" dirty="0" smtClean="0"/>
              <a:t>When </a:t>
            </a:r>
            <a:r>
              <a:rPr lang="en-GB" sz="2000" dirty="0"/>
              <a:t>there's a fire outbreak, the compounds decompose and absorb the fire energy, preventing the plastic from burning.</a:t>
            </a:r>
            <a:endParaRPr lang="en-US" sz="2000" dirty="0" smtClean="0"/>
          </a:p>
          <a:p>
            <a:endParaRPr lang="en-GB" dirty="0" smtClean="0"/>
          </a:p>
        </p:txBody>
      </p:sp>
      <p:pic>
        <p:nvPicPr>
          <p:cNvPr id="8196" name="Picture 4" descr="Flame Retardant Plast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0722" y="4384691"/>
            <a:ext cx="5653278" cy="2473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9245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9E4C68A-A4A9-48A4-9FF2-D2896B1EA0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2B9AEA5-52CB-49A6-AF8A-33502F291B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23591" y="804333"/>
            <a:ext cx="2543925" cy="824467"/>
          </a:xfrm>
        </p:spPr>
        <p:txBody>
          <a:bodyPr>
            <a:normAutofit/>
          </a:bodyPr>
          <a:lstStyle/>
          <a:p>
            <a:pPr algn="r"/>
            <a:r>
              <a:rPr lang="en-GB" sz="4800" dirty="0" smtClean="0">
                <a:solidFill>
                  <a:srgbClr val="FFFFFF"/>
                </a:solidFill>
              </a:rPr>
              <a:t>lubricants</a:t>
            </a:r>
            <a:endParaRPr lang="en-GB" sz="4800" dirty="0">
              <a:solidFill>
                <a:srgbClr val="FFFFFF"/>
              </a:solidFill>
            </a:endParaRPr>
          </a:p>
        </p:txBody>
      </p:sp>
      <p:sp>
        <p:nvSpPr>
          <p:cNvPr id="2" name="Content Placeholder 1"/>
          <p:cNvSpPr>
            <a:spLocks noGrp="1"/>
          </p:cNvSpPr>
          <p:nvPr>
            <p:ph idx="1"/>
          </p:nvPr>
        </p:nvSpPr>
        <p:spPr>
          <a:xfrm>
            <a:off x="3490722" y="188640"/>
            <a:ext cx="5653278" cy="2664296"/>
          </a:xfrm>
        </p:spPr>
        <p:txBody>
          <a:bodyPr anchor="ctr">
            <a:noAutofit/>
          </a:bodyPr>
          <a:lstStyle/>
          <a:p>
            <a:pPr marL="173736" lvl="1" indent="0">
              <a:spcBef>
                <a:spcPct val="50000"/>
              </a:spcBef>
              <a:buNone/>
            </a:pPr>
            <a:r>
              <a:rPr lang="en-US" sz="2000" b="1" i="1" dirty="0" smtClean="0"/>
              <a:t>Lubricants</a:t>
            </a:r>
            <a:r>
              <a:rPr lang="en-US" sz="2000" dirty="0" smtClean="0"/>
              <a:t> </a:t>
            </a:r>
            <a:r>
              <a:rPr lang="en-US" sz="2000" dirty="0"/>
              <a:t>help the flow of plastic during processing</a:t>
            </a:r>
            <a:r>
              <a:rPr lang="en-US" sz="2000" dirty="0" smtClean="0"/>
              <a:t>.</a:t>
            </a:r>
            <a:endParaRPr lang="en-US" sz="2000" dirty="0"/>
          </a:p>
          <a:p>
            <a:pPr marL="173736" lvl="1" indent="0">
              <a:spcBef>
                <a:spcPct val="50000"/>
              </a:spcBef>
              <a:buNone/>
            </a:pPr>
            <a:r>
              <a:rPr lang="en-GB" sz="2000" dirty="0"/>
              <a:t>Lubricants based on silicone, </a:t>
            </a:r>
            <a:r>
              <a:rPr lang="en-GB" sz="2000" dirty="0" err="1"/>
              <a:t>perfluorinated</a:t>
            </a:r>
            <a:r>
              <a:rPr lang="en-GB" sz="2000" dirty="0"/>
              <a:t> PFAE, mineral oils, and synthetic hydrocarbons (SHC or PAO), typically work well with plastics.</a:t>
            </a:r>
            <a:endParaRPr lang="en-US" sz="2000" dirty="0"/>
          </a:p>
          <a:p>
            <a:endParaRPr lang="en-GB" dirty="0" smtClean="0"/>
          </a:p>
        </p:txBody>
      </p:sp>
      <p:pic>
        <p:nvPicPr>
          <p:cNvPr id="9218" name="Picture 2" descr="https://www.acs.org/content/acs/en/pressroom/presspacs/2019/acs-presspac-november-6-2019/upcycling-polyethylene-plastic-waste-into-lubricant-oils/_jcr_content/pressPacContent/columnsbootstrap/column1/image.scale.medium.jpg/15730160333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0722" y="3722197"/>
            <a:ext cx="5653278" cy="3135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8563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9E4C68A-A4A9-48A4-9FF2-D2896B1EA0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2B9AEA5-52CB-49A6-AF8A-33502F291B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23591" y="804333"/>
            <a:ext cx="2543925" cy="824467"/>
          </a:xfrm>
        </p:spPr>
        <p:txBody>
          <a:bodyPr>
            <a:normAutofit fontScale="90000"/>
          </a:bodyPr>
          <a:lstStyle/>
          <a:p>
            <a:pPr algn="r"/>
            <a:r>
              <a:rPr lang="en-GB" sz="4800" dirty="0" smtClean="0">
                <a:solidFill>
                  <a:srgbClr val="FFFFFF"/>
                </a:solidFill>
              </a:rPr>
              <a:t>blowing agents</a:t>
            </a:r>
            <a:endParaRPr lang="en-GB" sz="4800" dirty="0">
              <a:solidFill>
                <a:srgbClr val="FFFFFF"/>
              </a:solidFill>
            </a:endParaRPr>
          </a:p>
        </p:txBody>
      </p:sp>
      <p:sp>
        <p:nvSpPr>
          <p:cNvPr id="2" name="Content Placeholder 1"/>
          <p:cNvSpPr>
            <a:spLocks noGrp="1"/>
          </p:cNvSpPr>
          <p:nvPr>
            <p:ph idx="1"/>
          </p:nvPr>
        </p:nvSpPr>
        <p:spPr>
          <a:xfrm>
            <a:off x="3490722" y="188640"/>
            <a:ext cx="5653278" cy="2376264"/>
          </a:xfrm>
        </p:spPr>
        <p:txBody>
          <a:bodyPr anchor="ctr">
            <a:noAutofit/>
          </a:bodyPr>
          <a:lstStyle/>
          <a:p>
            <a:pPr marL="173736" lvl="1" indent="0">
              <a:spcBef>
                <a:spcPct val="50000"/>
              </a:spcBef>
              <a:buNone/>
            </a:pPr>
            <a:r>
              <a:rPr lang="en-US" sz="2000" b="1" i="1" dirty="0" smtClean="0"/>
              <a:t>Blowing </a:t>
            </a:r>
            <a:r>
              <a:rPr lang="en-US" sz="2000" b="1" i="1" dirty="0"/>
              <a:t>agents</a:t>
            </a:r>
            <a:r>
              <a:rPr lang="en-US" sz="2000" dirty="0"/>
              <a:t> release gas to make foamed or expanded </a:t>
            </a:r>
            <a:r>
              <a:rPr lang="en-US" sz="2000" dirty="0" smtClean="0"/>
              <a:t>plastics, reducing material and cost. For example, expanding foam. </a:t>
            </a:r>
            <a:endParaRPr lang="en-GB" sz="2000" dirty="0"/>
          </a:p>
          <a:p>
            <a:endParaRPr lang="en-GB" dirty="0" smtClean="0"/>
          </a:p>
        </p:txBody>
      </p:sp>
      <p:pic>
        <p:nvPicPr>
          <p:cNvPr id="10242" name="Picture 2" descr="expanding foam insul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0722" y="2761547"/>
            <a:ext cx="5653278" cy="4096453"/>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www.snopes.com/tachyon/2015/09/builders-foam-hair-mousse.jpg?resize=865%2C452&amp;crop_strategy=smart"/>
          <p:cNvPicPr>
            <a:picLocks noChangeAspect="1" noChangeArrowheads="1"/>
          </p:cNvPicPr>
          <p:nvPr/>
        </p:nvPicPr>
        <p:blipFill rotWithShape="1">
          <a:blip r:embed="rId3">
            <a:extLst>
              <a:ext uri="{28A0092B-C50C-407E-A947-70E740481C1C}">
                <a14:useLocalDpi xmlns:a14="http://schemas.microsoft.com/office/drawing/2010/main" val="0"/>
              </a:ext>
            </a:extLst>
          </a:blip>
          <a:srcRect l="26510" r="26296"/>
          <a:stretch/>
        </p:blipFill>
        <p:spPr bwMode="auto">
          <a:xfrm>
            <a:off x="179441" y="3075974"/>
            <a:ext cx="3131840" cy="3467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94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fade">
                                      <p:cBhvr>
                                        <p:cTn id="7"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9E4C68A-A4A9-48A4-9FF2-D2896B1EA0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2B9AEA5-52CB-49A6-AF8A-33502F291B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3690906" y="476672"/>
            <a:ext cx="5201573" cy="6264696"/>
          </a:xfrm>
        </p:spPr>
        <p:txBody>
          <a:bodyPr anchor="ctr">
            <a:normAutofit lnSpcReduction="10000"/>
          </a:bodyPr>
          <a:lstStyle/>
          <a:p>
            <a:pPr marL="0" indent="0">
              <a:spcBef>
                <a:spcPct val="50000"/>
              </a:spcBef>
              <a:buNone/>
            </a:pPr>
            <a:r>
              <a:rPr lang="en-US" sz="2400" dirty="0"/>
              <a:t>Plastics were initially used as a </a:t>
            </a:r>
            <a:r>
              <a:rPr lang="en-US" sz="2400" b="1" dirty="0"/>
              <a:t>substitute </a:t>
            </a:r>
            <a:r>
              <a:rPr lang="en-US" sz="2400" dirty="0"/>
              <a:t>for more </a:t>
            </a:r>
            <a:r>
              <a:rPr lang="en-US" sz="2400" b="1" dirty="0"/>
              <a:t>expensive materials</a:t>
            </a:r>
            <a:r>
              <a:rPr lang="en-US" sz="2400" dirty="0"/>
              <a:t> e.g. a semi synthetic material called </a:t>
            </a:r>
            <a:r>
              <a:rPr lang="en-US" sz="2400" dirty="0" err="1"/>
              <a:t>Parkesine</a:t>
            </a:r>
            <a:r>
              <a:rPr lang="en-US" sz="2400" dirty="0"/>
              <a:t> was used to </a:t>
            </a:r>
            <a:r>
              <a:rPr lang="en-US" sz="2400" b="1" dirty="0"/>
              <a:t>replace ivory</a:t>
            </a:r>
            <a:r>
              <a:rPr lang="en-US" sz="2400" dirty="0"/>
              <a:t> for billiard balls etc.</a:t>
            </a:r>
          </a:p>
          <a:p>
            <a:pPr marL="0" indent="0">
              <a:spcBef>
                <a:spcPct val="50000"/>
              </a:spcBef>
              <a:buNone/>
            </a:pPr>
            <a:r>
              <a:rPr lang="en-US" sz="2400" dirty="0"/>
              <a:t>The idea of plastic being an</a:t>
            </a:r>
            <a:r>
              <a:rPr lang="en-US" sz="2400" b="1" dirty="0"/>
              <a:t> imitation</a:t>
            </a:r>
            <a:r>
              <a:rPr lang="en-US" sz="2400" dirty="0"/>
              <a:t> of other materials has taken a long time to eradicate.</a:t>
            </a:r>
          </a:p>
          <a:p>
            <a:pPr marL="0" indent="0">
              <a:spcBef>
                <a:spcPct val="50000"/>
              </a:spcBef>
              <a:buNone/>
            </a:pPr>
            <a:r>
              <a:rPr lang="en-US" sz="2400" dirty="0"/>
              <a:t>Plastics </a:t>
            </a:r>
            <a:r>
              <a:rPr lang="en-US" sz="2400" dirty="0" smtClean="0"/>
              <a:t>now </a:t>
            </a:r>
            <a:r>
              <a:rPr lang="en-US" sz="2400" dirty="0"/>
              <a:t>possess </a:t>
            </a:r>
            <a:r>
              <a:rPr lang="en-US" sz="2400" b="1" dirty="0"/>
              <a:t>vital properties</a:t>
            </a:r>
            <a:r>
              <a:rPr lang="en-US" sz="2400" dirty="0"/>
              <a:t> suited to </a:t>
            </a:r>
            <a:r>
              <a:rPr lang="en-US" sz="2400" b="1" dirty="0"/>
              <a:t>new technology</a:t>
            </a:r>
            <a:r>
              <a:rPr lang="en-US" sz="2400" dirty="0"/>
              <a:t>. There is now an acceptance of the match between plastic and high quality products and technology.</a:t>
            </a:r>
          </a:p>
          <a:p>
            <a:pPr marL="0" indent="0">
              <a:spcBef>
                <a:spcPct val="50000"/>
              </a:spcBef>
              <a:buNone/>
            </a:pPr>
            <a:r>
              <a:rPr lang="en-US" sz="2400" dirty="0"/>
              <a:t>Plastics are also being used to </a:t>
            </a:r>
            <a:r>
              <a:rPr lang="en-US" sz="2400" b="1" dirty="0"/>
              <a:t>replace wood and metal</a:t>
            </a:r>
            <a:r>
              <a:rPr lang="en-US" sz="2400" dirty="0"/>
              <a:t> as a most cost affective alternative e.g. plastic wood effect veneers on shelves, cabinets, tables etc.</a:t>
            </a:r>
          </a:p>
          <a:p>
            <a:pPr lvl="1">
              <a:buFont typeface="Arial" panose="020B0604020202020204" pitchFamily="34" charset="0"/>
              <a:buChar char="•"/>
            </a:pPr>
            <a:endParaRPr lang="en-GB" sz="2400" dirty="0"/>
          </a:p>
        </p:txBody>
      </p:sp>
      <p:pic>
        <p:nvPicPr>
          <p:cNvPr id="7" name="Picture 9" descr="230208807"/>
          <p:cNvPicPr>
            <a:picLocks noChangeAspect="1" noChangeArrowheads="1"/>
          </p:cNvPicPr>
          <p:nvPr/>
        </p:nvPicPr>
        <p:blipFill>
          <a:blip r:embed="rId2" cstate="print">
            <a:extLst>
              <a:ext uri="{28A0092B-C50C-407E-A947-70E740481C1C}">
                <a14:useLocalDpi xmlns:a14="http://schemas.microsoft.com/office/drawing/2010/main" val="0"/>
              </a:ext>
            </a:extLst>
          </a:blip>
          <a:srcRect b="24832"/>
          <a:stretch>
            <a:fillRect/>
          </a:stretch>
        </p:blipFill>
        <p:spPr bwMode="auto">
          <a:xfrm>
            <a:off x="-16750" y="5032994"/>
            <a:ext cx="3524222" cy="18246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1551CYSF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50" y="4178312"/>
            <a:ext cx="2148086" cy="170870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3"/>
          <p:cNvSpPr txBox="1">
            <a:spLocks/>
          </p:cNvSpPr>
          <p:nvPr/>
        </p:nvSpPr>
        <p:spPr>
          <a:xfrm>
            <a:off x="723591" y="804333"/>
            <a:ext cx="2543925" cy="824467"/>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algn="r"/>
            <a:r>
              <a:rPr lang="en-GB" sz="4800" smtClean="0">
                <a:solidFill>
                  <a:srgbClr val="FFFFFF"/>
                </a:solidFill>
              </a:rPr>
              <a:t>Plastics</a:t>
            </a:r>
            <a:endParaRPr lang="en-GB" sz="4800" dirty="0">
              <a:solidFill>
                <a:srgbClr val="FFFFFF"/>
              </a:solidFill>
            </a:endParaRPr>
          </a:p>
        </p:txBody>
      </p:sp>
      <p:pic>
        <p:nvPicPr>
          <p:cNvPr id="11266" name="Picture 2" descr="White billiard balls for russian billiards a triangle on the table view from above billiard balls"/>
          <p:cNvPicPr>
            <a:picLocks noChangeAspect="1" noChangeArrowheads="1"/>
          </p:cNvPicPr>
          <p:nvPr/>
        </p:nvPicPr>
        <p:blipFill rotWithShape="1">
          <a:blip r:embed="rId4">
            <a:extLst>
              <a:ext uri="{28A0092B-C50C-407E-A947-70E740481C1C}">
                <a14:useLocalDpi xmlns:a14="http://schemas.microsoft.com/office/drawing/2010/main" val="0"/>
              </a:ext>
            </a:extLst>
          </a:blip>
          <a:srcRect l="21125" t="19503" r="23323" b="29735"/>
          <a:stretch/>
        </p:blipFill>
        <p:spPr bwMode="auto">
          <a:xfrm>
            <a:off x="153151" y="1925629"/>
            <a:ext cx="3184419" cy="1938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6740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9E4C68A-A4A9-48A4-9FF2-D2896B1EA0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2B9AEA5-52CB-49A6-AF8A-33502F291B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323528" y="804333"/>
            <a:ext cx="2943989" cy="5249334"/>
          </a:xfrm>
        </p:spPr>
        <p:txBody>
          <a:bodyPr>
            <a:normAutofit/>
          </a:bodyPr>
          <a:lstStyle/>
          <a:p>
            <a:pPr algn="r"/>
            <a:r>
              <a:rPr lang="en-GB" sz="4800" dirty="0" smtClean="0">
                <a:solidFill>
                  <a:srgbClr val="FFFFFF"/>
                </a:solidFill>
              </a:rPr>
              <a:t>Properties</a:t>
            </a:r>
            <a:endParaRPr lang="en-GB" sz="4800" dirty="0">
              <a:solidFill>
                <a:srgbClr val="FFFFFF"/>
              </a:solidFill>
            </a:endParaRPr>
          </a:p>
        </p:txBody>
      </p:sp>
      <p:sp>
        <p:nvSpPr>
          <p:cNvPr id="2" name="Content Placeholder 1"/>
          <p:cNvSpPr>
            <a:spLocks noGrp="1"/>
          </p:cNvSpPr>
          <p:nvPr>
            <p:ph idx="1"/>
          </p:nvPr>
        </p:nvSpPr>
        <p:spPr>
          <a:xfrm>
            <a:off x="3591045" y="274340"/>
            <a:ext cx="5552955" cy="3769854"/>
          </a:xfrm>
        </p:spPr>
        <p:txBody>
          <a:bodyPr anchor="ctr">
            <a:noAutofit/>
          </a:bodyPr>
          <a:lstStyle/>
          <a:p>
            <a:pPr>
              <a:lnSpc>
                <a:spcPct val="100000"/>
              </a:lnSpc>
              <a:spcBef>
                <a:spcPts val="0"/>
              </a:spcBef>
            </a:pPr>
            <a:r>
              <a:rPr lang="en-US" b="1" dirty="0">
                <a:solidFill>
                  <a:srgbClr val="FF0000"/>
                </a:solidFill>
              </a:rPr>
              <a:t>Properties:</a:t>
            </a:r>
          </a:p>
          <a:p>
            <a:pPr lvl="1">
              <a:lnSpc>
                <a:spcPct val="100000"/>
              </a:lnSpc>
              <a:spcBef>
                <a:spcPts val="0"/>
              </a:spcBef>
              <a:buFontTx/>
              <a:buChar char="•"/>
            </a:pPr>
            <a:r>
              <a:rPr lang="en-US" sz="2000" dirty="0"/>
              <a:t> </a:t>
            </a:r>
            <a:r>
              <a:rPr lang="en-US" sz="2000" i="1" dirty="0"/>
              <a:t>Light weight</a:t>
            </a:r>
          </a:p>
          <a:p>
            <a:pPr lvl="1">
              <a:lnSpc>
                <a:spcPct val="100000"/>
              </a:lnSpc>
              <a:spcBef>
                <a:spcPts val="0"/>
              </a:spcBef>
              <a:buFontTx/>
              <a:buChar char="•"/>
            </a:pPr>
            <a:r>
              <a:rPr lang="en-US" sz="2000" i="1" dirty="0"/>
              <a:t> Resistance to corrosion</a:t>
            </a:r>
          </a:p>
          <a:p>
            <a:pPr lvl="1">
              <a:lnSpc>
                <a:spcPct val="100000"/>
              </a:lnSpc>
              <a:spcBef>
                <a:spcPts val="0"/>
              </a:spcBef>
              <a:buFontTx/>
              <a:buChar char="•"/>
            </a:pPr>
            <a:r>
              <a:rPr lang="en-US" sz="2000" i="1" dirty="0"/>
              <a:t> Low thermal conductivity</a:t>
            </a:r>
          </a:p>
          <a:p>
            <a:pPr lvl="1">
              <a:lnSpc>
                <a:spcPct val="100000"/>
              </a:lnSpc>
              <a:spcBef>
                <a:spcPts val="0"/>
              </a:spcBef>
              <a:buFontTx/>
              <a:buChar char="•"/>
            </a:pPr>
            <a:r>
              <a:rPr lang="en-US" sz="2000" i="1" dirty="0"/>
              <a:t> Can be translucent, transparent and opaque</a:t>
            </a:r>
          </a:p>
          <a:p>
            <a:pPr lvl="1">
              <a:lnSpc>
                <a:spcPct val="100000"/>
              </a:lnSpc>
              <a:spcBef>
                <a:spcPts val="0"/>
              </a:spcBef>
              <a:buFontTx/>
              <a:buChar char="•"/>
            </a:pPr>
            <a:r>
              <a:rPr lang="en-US" sz="2000" i="1" dirty="0"/>
              <a:t> Electrically resistant</a:t>
            </a:r>
          </a:p>
          <a:p>
            <a:pPr lvl="1">
              <a:lnSpc>
                <a:spcPct val="100000"/>
              </a:lnSpc>
              <a:spcBef>
                <a:spcPts val="0"/>
              </a:spcBef>
              <a:buFontTx/>
              <a:buChar char="•"/>
            </a:pPr>
            <a:r>
              <a:rPr lang="en-US" sz="2000" i="1" dirty="0"/>
              <a:t> Easily formed</a:t>
            </a:r>
          </a:p>
          <a:p>
            <a:pPr lvl="1">
              <a:lnSpc>
                <a:spcPct val="100000"/>
              </a:lnSpc>
              <a:spcBef>
                <a:spcPts val="0"/>
              </a:spcBef>
              <a:buFontTx/>
              <a:buChar char="•"/>
            </a:pPr>
            <a:r>
              <a:rPr lang="en-US" sz="2000" i="1" dirty="0"/>
              <a:t> </a:t>
            </a:r>
            <a:r>
              <a:rPr lang="en-US" sz="2000" i="1" dirty="0" smtClean="0"/>
              <a:t>Recyclable</a:t>
            </a:r>
          </a:p>
          <a:p>
            <a:pPr lvl="1">
              <a:lnSpc>
                <a:spcPct val="100000"/>
              </a:lnSpc>
              <a:spcBef>
                <a:spcPts val="0"/>
              </a:spcBef>
              <a:buFontTx/>
              <a:buChar char="•"/>
            </a:pPr>
            <a:endParaRPr lang="en-GB" sz="2000" i="1" dirty="0"/>
          </a:p>
          <a:p>
            <a:pPr lvl="1">
              <a:lnSpc>
                <a:spcPct val="100000"/>
              </a:lnSpc>
              <a:spcBef>
                <a:spcPts val="0"/>
              </a:spcBef>
              <a:buFont typeface="Arial" panose="020B0604020202020204" pitchFamily="34" charset="0"/>
              <a:buChar char="•"/>
            </a:pPr>
            <a:endParaRPr lang="en-GB" sz="2000" dirty="0"/>
          </a:p>
        </p:txBody>
      </p:sp>
      <p:pic>
        <p:nvPicPr>
          <p:cNvPr id="8" name="Picture 8" descr="istockphoto_4361345_recycle_symbo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9519" y="5081598"/>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plast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4250" y="3469988"/>
            <a:ext cx="2580479" cy="2580479"/>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Faithfull Power Plus PLUG13R 13A 230 V Plastic Plug - Bla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23777" y="239564"/>
            <a:ext cx="1287884" cy="1463643"/>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https://m.media-amazon.com/images/I/715cgmQGcsL._AC_SL1500_.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29519" y="2328943"/>
            <a:ext cx="1041608" cy="2652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5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500"/>
                                        <p:tgtEl>
                                          <p:spTgt spid="2">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fade">
                                      <p:cBhvr>
                                        <p:cTn id="16" dur="500"/>
                                        <p:tgtEl>
                                          <p:spTgt spid="2">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fade">
                                      <p:cBhvr>
                                        <p:cTn id="19" dur="500"/>
                                        <p:tgtEl>
                                          <p:spTgt spid="2">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Effect transition="in" filter="fade">
                                      <p:cBhvr>
                                        <p:cTn id="25"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9E4C68A-A4A9-48A4-9FF2-D2896B1EA0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2B9AEA5-52CB-49A6-AF8A-33502F291B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323528" y="804333"/>
            <a:ext cx="2943989" cy="896475"/>
          </a:xfrm>
        </p:spPr>
        <p:txBody>
          <a:bodyPr>
            <a:normAutofit/>
          </a:bodyPr>
          <a:lstStyle/>
          <a:p>
            <a:pPr algn="r"/>
            <a:r>
              <a:rPr lang="en-GB" sz="4800" dirty="0" smtClean="0">
                <a:solidFill>
                  <a:srgbClr val="FFFFFF"/>
                </a:solidFill>
              </a:rPr>
              <a:t>forms</a:t>
            </a:r>
            <a:endParaRPr lang="en-GB" sz="4800" dirty="0">
              <a:solidFill>
                <a:srgbClr val="FFFFFF"/>
              </a:solidFill>
            </a:endParaRPr>
          </a:p>
        </p:txBody>
      </p:sp>
      <p:sp>
        <p:nvSpPr>
          <p:cNvPr id="2" name="Content Placeholder 1"/>
          <p:cNvSpPr>
            <a:spLocks noGrp="1"/>
          </p:cNvSpPr>
          <p:nvPr>
            <p:ph idx="1"/>
          </p:nvPr>
        </p:nvSpPr>
        <p:spPr>
          <a:xfrm>
            <a:off x="3591045" y="548680"/>
            <a:ext cx="5552955" cy="2304256"/>
          </a:xfrm>
        </p:spPr>
        <p:txBody>
          <a:bodyPr anchor="ctr">
            <a:noAutofit/>
          </a:bodyPr>
          <a:lstStyle/>
          <a:p>
            <a:pPr>
              <a:lnSpc>
                <a:spcPct val="100000"/>
              </a:lnSpc>
              <a:spcBef>
                <a:spcPts val="0"/>
              </a:spcBef>
            </a:pPr>
            <a:r>
              <a:rPr lang="en-US" sz="3000" i="1" dirty="0" smtClean="0"/>
              <a:t>Sheets</a:t>
            </a:r>
            <a:r>
              <a:rPr lang="en-US" sz="3000" i="1" dirty="0"/>
              <a:t>, rods, tubes and bars</a:t>
            </a:r>
          </a:p>
          <a:p>
            <a:pPr lvl="1">
              <a:lnSpc>
                <a:spcPct val="100000"/>
              </a:lnSpc>
              <a:spcBef>
                <a:spcPts val="0"/>
              </a:spcBef>
              <a:buFontTx/>
              <a:buChar char="•"/>
            </a:pPr>
            <a:endParaRPr lang="en-GB" sz="3000" i="1" dirty="0"/>
          </a:p>
          <a:p>
            <a:pPr lvl="1">
              <a:lnSpc>
                <a:spcPct val="100000"/>
              </a:lnSpc>
              <a:spcBef>
                <a:spcPts val="0"/>
              </a:spcBef>
              <a:buFont typeface="Arial" panose="020B0604020202020204" pitchFamily="34" charset="0"/>
              <a:buChar char="•"/>
            </a:pPr>
            <a:endParaRPr lang="en-GB" sz="3000" dirty="0"/>
          </a:p>
        </p:txBody>
      </p:sp>
      <p:pic>
        <p:nvPicPr>
          <p:cNvPr id="13320" name="Picture 8" descr="Shee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97899"/>
            <a:ext cx="4551290" cy="2560101"/>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ro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4214431"/>
            <a:ext cx="4699677" cy="2643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3060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9E4C68A-A4A9-48A4-9FF2-D2896B1EA0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2B9AEA5-52CB-49A6-AF8A-33502F291B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323528" y="804333"/>
            <a:ext cx="2943989" cy="896475"/>
          </a:xfrm>
        </p:spPr>
        <p:txBody>
          <a:bodyPr>
            <a:normAutofit/>
          </a:bodyPr>
          <a:lstStyle/>
          <a:p>
            <a:pPr algn="r"/>
            <a:r>
              <a:rPr lang="en-GB" sz="4800" dirty="0" smtClean="0">
                <a:solidFill>
                  <a:srgbClr val="FFFFFF"/>
                </a:solidFill>
              </a:rPr>
              <a:t>forms</a:t>
            </a:r>
            <a:endParaRPr lang="en-GB" sz="4800" dirty="0">
              <a:solidFill>
                <a:srgbClr val="FFFFFF"/>
              </a:solidFill>
            </a:endParaRPr>
          </a:p>
        </p:txBody>
      </p:sp>
      <p:sp>
        <p:nvSpPr>
          <p:cNvPr id="2" name="Content Placeholder 1"/>
          <p:cNvSpPr>
            <a:spLocks noGrp="1"/>
          </p:cNvSpPr>
          <p:nvPr>
            <p:ph idx="1"/>
          </p:nvPr>
        </p:nvSpPr>
        <p:spPr>
          <a:xfrm>
            <a:off x="3591045" y="548680"/>
            <a:ext cx="5552955" cy="2376264"/>
          </a:xfrm>
        </p:spPr>
        <p:txBody>
          <a:bodyPr anchor="ctr">
            <a:noAutofit/>
          </a:bodyPr>
          <a:lstStyle/>
          <a:p>
            <a:pPr>
              <a:lnSpc>
                <a:spcPct val="100000"/>
              </a:lnSpc>
              <a:spcBef>
                <a:spcPts val="0"/>
              </a:spcBef>
            </a:pPr>
            <a:r>
              <a:rPr lang="en-US" sz="3000" i="1" dirty="0" err="1" smtClean="0"/>
              <a:t>Moulding</a:t>
            </a:r>
            <a:r>
              <a:rPr lang="en-US" sz="3000" i="1" dirty="0" smtClean="0"/>
              <a:t> </a:t>
            </a:r>
            <a:r>
              <a:rPr lang="en-US" sz="3000" i="1" dirty="0"/>
              <a:t>compounds</a:t>
            </a:r>
          </a:p>
          <a:p>
            <a:pPr lvl="1">
              <a:lnSpc>
                <a:spcPct val="100000"/>
              </a:lnSpc>
              <a:spcBef>
                <a:spcPts val="0"/>
              </a:spcBef>
              <a:buFontTx/>
              <a:buChar char="•"/>
            </a:pPr>
            <a:endParaRPr lang="en-GB" sz="3000" i="1" dirty="0"/>
          </a:p>
          <a:p>
            <a:pPr lvl="1">
              <a:lnSpc>
                <a:spcPct val="100000"/>
              </a:lnSpc>
              <a:spcBef>
                <a:spcPts val="0"/>
              </a:spcBef>
              <a:buFont typeface="Arial" panose="020B0604020202020204" pitchFamily="34" charset="0"/>
              <a:buChar char="•"/>
            </a:pPr>
            <a:endParaRPr lang="en-GB" sz="3000" dirty="0"/>
          </a:p>
        </p:txBody>
      </p:sp>
      <p:pic>
        <p:nvPicPr>
          <p:cNvPr id="20482" name="Picture 2" descr="ECP 1015 Conductive PBT Injection Moulding Comp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0722" y="2636913"/>
            <a:ext cx="5653279" cy="4221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3866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9E4C68A-A4A9-48A4-9FF2-D2896B1EA0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2B9AEA5-52CB-49A6-AF8A-33502F291B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323528" y="804333"/>
            <a:ext cx="2943989" cy="896475"/>
          </a:xfrm>
        </p:spPr>
        <p:txBody>
          <a:bodyPr>
            <a:normAutofit/>
          </a:bodyPr>
          <a:lstStyle/>
          <a:p>
            <a:pPr algn="r"/>
            <a:r>
              <a:rPr lang="en-GB" sz="4800" dirty="0" smtClean="0">
                <a:solidFill>
                  <a:srgbClr val="FFFFFF"/>
                </a:solidFill>
              </a:rPr>
              <a:t>forms</a:t>
            </a:r>
            <a:endParaRPr lang="en-GB" sz="4800" dirty="0">
              <a:solidFill>
                <a:srgbClr val="FFFFFF"/>
              </a:solidFill>
            </a:endParaRPr>
          </a:p>
        </p:txBody>
      </p:sp>
      <p:sp>
        <p:nvSpPr>
          <p:cNvPr id="2" name="Content Placeholder 1"/>
          <p:cNvSpPr>
            <a:spLocks noGrp="1"/>
          </p:cNvSpPr>
          <p:nvPr>
            <p:ph idx="1"/>
          </p:nvPr>
        </p:nvSpPr>
        <p:spPr>
          <a:xfrm>
            <a:off x="3591045" y="548680"/>
            <a:ext cx="5552955" cy="2016224"/>
          </a:xfrm>
        </p:spPr>
        <p:txBody>
          <a:bodyPr anchor="ctr">
            <a:noAutofit/>
          </a:bodyPr>
          <a:lstStyle/>
          <a:p>
            <a:pPr marL="128016" lvl="1" indent="0">
              <a:lnSpc>
                <a:spcPct val="100000"/>
              </a:lnSpc>
              <a:spcBef>
                <a:spcPts val="0"/>
              </a:spcBef>
              <a:buNone/>
            </a:pPr>
            <a:r>
              <a:rPr lang="en-US" sz="3000" i="1" dirty="0" smtClean="0"/>
              <a:t>Thin </a:t>
            </a:r>
            <a:r>
              <a:rPr lang="en-US" sz="3000" i="1" dirty="0"/>
              <a:t>layers of films</a:t>
            </a:r>
          </a:p>
          <a:p>
            <a:pPr lvl="1">
              <a:lnSpc>
                <a:spcPct val="100000"/>
              </a:lnSpc>
              <a:spcBef>
                <a:spcPts val="0"/>
              </a:spcBef>
              <a:buFontTx/>
              <a:buChar char="•"/>
            </a:pPr>
            <a:endParaRPr lang="en-GB" sz="2000" i="1" dirty="0"/>
          </a:p>
          <a:p>
            <a:pPr lvl="1">
              <a:lnSpc>
                <a:spcPct val="100000"/>
              </a:lnSpc>
              <a:spcBef>
                <a:spcPts val="0"/>
              </a:spcBef>
              <a:buFont typeface="Arial" panose="020B0604020202020204" pitchFamily="34" charset="0"/>
              <a:buChar char="•"/>
            </a:pPr>
            <a:endParaRPr lang="en-GB" sz="2000" dirty="0"/>
          </a:p>
        </p:txBody>
      </p:sp>
      <p:pic>
        <p:nvPicPr>
          <p:cNvPr id="19458" name="Picture 2" descr="https://i0.wp.com/www.circularonline.co.uk/wp-content/uploads/2021/05/plastic-film.png?resize=860%2C516&amp;ss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0722" y="3459931"/>
            <a:ext cx="5653278" cy="3391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0064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9E4C68A-A4A9-48A4-9FF2-D2896B1EA0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2B9AEA5-52CB-49A6-AF8A-33502F291B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323528" y="804333"/>
            <a:ext cx="2943989" cy="896475"/>
          </a:xfrm>
        </p:spPr>
        <p:txBody>
          <a:bodyPr>
            <a:normAutofit/>
          </a:bodyPr>
          <a:lstStyle/>
          <a:p>
            <a:pPr algn="r"/>
            <a:r>
              <a:rPr lang="en-GB" sz="4800" dirty="0" smtClean="0">
                <a:solidFill>
                  <a:srgbClr val="FFFFFF"/>
                </a:solidFill>
              </a:rPr>
              <a:t>forms</a:t>
            </a:r>
            <a:endParaRPr lang="en-GB" sz="4800" dirty="0">
              <a:solidFill>
                <a:srgbClr val="FFFFFF"/>
              </a:solidFill>
            </a:endParaRPr>
          </a:p>
        </p:txBody>
      </p:sp>
      <p:sp>
        <p:nvSpPr>
          <p:cNvPr id="2" name="Content Placeholder 1"/>
          <p:cNvSpPr>
            <a:spLocks noGrp="1"/>
          </p:cNvSpPr>
          <p:nvPr>
            <p:ph idx="1"/>
          </p:nvPr>
        </p:nvSpPr>
        <p:spPr>
          <a:xfrm>
            <a:off x="3591045" y="548680"/>
            <a:ext cx="5552955" cy="1512168"/>
          </a:xfrm>
        </p:spPr>
        <p:txBody>
          <a:bodyPr anchor="ctr">
            <a:noAutofit/>
          </a:bodyPr>
          <a:lstStyle/>
          <a:p>
            <a:pPr>
              <a:lnSpc>
                <a:spcPct val="100000"/>
              </a:lnSpc>
              <a:spcBef>
                <a:spcPts val="0"/>
              </a:spcBef>
            </a:pPr>
            <a:r>
              <a:rPr lang="en-US" sz="3000" i="1" dirty="0" smtClean="0"/>
              <a:t>Foams</a:t>
            </a:r>
            <a:endParaRPr lang="en-US" sz="3000" i="1" dirty="0"/>
          </a:p>
          <a:p>
            <a:pPr marL="128016" lvl="1" indent="0">
              <a:lnSpc>
                <a:spcPct val="100000"/>
              </a:lnSpc>
              <a:spcBef>
                <a:spcPts val="0"/>
              </a:spcBef>
              <a:buNone/>
            </a:pPr>
            <a:endParaRPr lang="en-GB" sz="2000" dirty="0"/>
          </a:p>
        </p:txBody>
      </p:sp>
      <p:pic>
        <p:nvPicPr>
          <p:cNvPr id="18434" name="Picture 2" descr="low density polyethylene foam PE foa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280990"/>
            <a:ext cx="3303012" cy="2186594"/>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plastic foam food packaging ban u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4613554"/>
            <a:ext cx="3380383" cy="2260899"/>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polystyre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2548399"/>
            <a:ext cx="3457754" cy="1954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3786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9E4C68A-A4A9-48A4-9FF2-D2896B1EA0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2B9AEA5-52CB-49A6-AF8A-33502F291B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323528" y="804333"/>
            <a:ext cx="2943989" cy="896475"/>
          </a:xfrm>
        </p:spPr>
        <p:txBody>
          <a:bodyPr>
            <a:normAutofit/>
          </a:bodyPr>
          <a:lstStyle/>
          <a:p>
            <a:pPr algn="r"/>
            <a:r>
              <a:rPr lang="en-GB" sz="4800" dirty="0" smtClean="0">
                <a:solidFill>
                  <a:srgbClr val="FFFFFF"/>
                </a:solidFill>
              </a:rPr>
              <a:t>forms</a:t>
            </a:r>
            <a:endParaRPr lang="en-GB" sz="4800" dirty="0">
              <a:solidFill>
                <a:srgbClr val="FFFFFF"/>
              </a:solidFill>
            </a:endParaRPr>
          </a:p>
        </p:txBody>
      </p:sp>
      <p:sp>
        <p:nvSpPr>
          <p:cNvPr id="2" name="Content Placeholder 1"/>
          <p:cNvSpPr>
            <a:spLocks noGrp="1"/>
          </p:cNvSpPr>
          <p:nvPr>
            <p:ph idx="1"/>
          </p:nvPr>
        </p:nvSpPr>
        <p:spPr>
          <a:xfrm>
            <a:off x="3591045" y="548680"/>
            <a:ext cx="5552955" cy="2304256"/>
          </a:xfrm>
        </p:spPr>
        <p:txBody>
          <a:bodyPr anchor="ctr">
            <a:noAutofit/>
          </a:bodyPr>
          <a:lstStyle/>
          <a:p>
            <a:pPr>
              <a:lnSpc>
                <a:spcPct val="100000"/>
              </a:lnSpc>
              <a:spcBef>
                <a:spcPts val="0"/>
              </a:spcBef>
            </a:pPr>
            <a:r>
              <a:rPr lang="en-US" sz="3000" i="1" dirty="0" smtClean="0"/>
              <a:t>Casting compounds e.g. resin</a:t>
            </a:r>
          </a:p>
          <a:p>
            <a:pPr>
              <a:lnSpc>
                <a:spcPct val="100000"/>
              </a:lnSpc>
              <a:spcBef>
                <a:spcPts val="0"/>
              </a:spcBef>
            </a:pPr>
            <a:r>
              <a:rPr lang="en-US" sz="1400" i="1" dirty="0">
                <a:solidFill>
                  <a:srgbClr val="FF0000"/>
                </a:solidFill>
              </a:rPr>
              <a:t>https://www.youtube.com/shorts/f9DyrteyFl0</a:t>
            </a:r>
          </a:p>
          <a:p>
            <a:pPr lvl="1">
              <a:lnSpc>
                <a:spcPct val="100000"/>
              </a:lnSpc>
              <a:spcBef>
                <a:spcPts val="0"/>
              </a:spcBef>
              <a:buFontTx/>
              <a:buChar char="•"/>
            </a:pPr>
            <a:endParaRPr lang="en-GB" sz="3000" i="1" dirty="0"/>
          </a:p>
          <a:p>
            <a:pPr lvl="1">
              <a:lnSpc>
                <a:spcPct val="100000"/>
              </a:lnSpc>
              <a:spcBef>
                <a:spcPts val="0"/>
              </a:spcBef>
              <a:buFont typeface="Arial" panose="020B0604020202020204" pitchFamily="34" charset="0"/>
              <a:buChar char="•"/>
            </a:pPr>
            <a:endParaRPr lang="en-GB" sz="3000" dirty="0"/>
          </a:p>
        </p:txBody>
      </p:sp>
      <p:pic>
        <p:nvPicPr>
          <p:cNvPr id="17410" name="Picture 2" descr="https://www.worktopinstallers.co.uk/wp-content/uploads/2021/10/Custom-Epoxy-Live-Edge-Wood-Dining-Table-Top.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0722" y="1700808"/>
            <a:ext cx="5653278" cy="5157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5897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47F247E-B679-44E9-93C2-B2DD5EFB2B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11" name="Rectangle 10">
            <a:extLst>
              <a:ext uri="{FF2B5EF4-FFF2-40B4-BE49-F238E27FC236}">
                <a16:creationId xmlns:a16="http://schemas.microsoft.com/office/drawing/2014/main" id="{FEE15661-B0F2-42AE-A75B-0999B2CF59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9558" y="484632"/>
            <a:ext cx="6711112" cy="5880916"/>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Title 3"/>
          <p:cNvSpPr>
            <a:spLocks noGrp="1"/>
          </p:cNvSpPr>
          <p:nvPr>
            <p:ph type="title"/>
          </p:nvPr>
        </p:nvSpPr>
        <p:spPr>
          <a:xfrm>
            <a:off x="2601995" y="788416"/>
            <a:ext cx="5942448" cy="1499616"/>
          </a:xfrm>
        </p:spPr>
        <p:txBody>
          <a:bodyPr>
            <a:normAutofit/>
          </a:bodyPr>
          <a:lstStyle/>
          <a:p>
            <a:r>
              <a:rPr lang="en-GB" sz="3200" dirty="0">
                <a:solidFill>
                  <a:srgbClr val="1CADE4"/>
                </a:solidFill>
              </a:rPr>
              <a:t>Learning intentions &amp; success criteria</a:t>
            </a:r>
          </a:p>
        </p:txBody>
      </p:sp>
      <p:sp>
        <p:nvSpPr>
          <p:cNvPr id="13" name="Rectangle 12">
            <a:extLst>
              <a:ext uri="{FF2B5EF4-FFF2-40B4-BE49-F238E27FC236}">
                <a16:creationId xmlns:a16="http://schemas.microsoft.com/office/drawing/2014/main" id="{354706C1-38B7-4C23-8749-906CB0DC80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364" y="484632"/>
            <a:ext cx="1596699" cy="58809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cxnSp>
        <p:nvCxnSpPr>
          <p:cNvPr id="15" name="Straight Connector 14">
            <a:extLst>
              <a:ext uri="{FF2B5EF4-FFF2-40B4-BE49-F238E27FC236}">
                <a16:creationId xmlns:a16="http://schemas.microsoft.com/office/drawing/2014/main" id="{CD161189-7A5B-4B2B-93DC-77710299475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405398" y="1029524"/>
            <a:ext cx="0" cy="91440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2601995" y="2132856"/>
            <a:ext cx="5942448" cy="3910960"/>
          </a:xfrm>
        </p:spPr>
        <p:txBody>
          <a:bodyPr>
            <a:normAutofit/>
          </a:bodyPr>
          <a:lstStyle/>
          <a:p>
            <a:pPr marL="0" indent="0">
              <a:buNone/>
            </a:pPr>
            <a:r>
              <a:rPr lang="en-GB" sz="2400" b="1" dirty="0">
                <a:solidFill>
                  <a:srgbClr val="FFFFFF"/>
                </a:solidFill>
              </a:rPr>
              <a:t>Learning Intentions</a:t>
            </a:r>
          </a:p>
          <a:p>
            <a:pPr>
              <a:buFont typeface="Arial" panose="020B0604020202020204" pitchFamily="34" charset="0"/>
              <a:buChar char="•"/>
            </a:pPr>
            <a:r>
              <a:rPr lang="en-GB" sz="2400" dirty="0" smtClean="0">
                <a:solidFill>
                  <a:srgbClr val="FFFFFF"/>
                </a:solidFill>
              </a:rPr>
              <a:t>To develop an understanding of the properties and uses of plastic in everyday objects.</a:t>
            </a:r>
            <a:endParaRPr lang="en-GB" sz="2400" dirty="0">
              <a:solidFill>
                <a:srgbClr val="FFFFFF"/>
              </a:solidFill>
            </a:endParaRPr>
          </a:p>
          <a:p>
            <a:pPr marL="0" indent="0">
              <a:buNone/>
            </a:pPr>
            <a:endParaRPr lang="en-GB" sz="2400" dirty="0">
              <a:solidFill>
                <a:srgbClr val="FFFFFF"/>
              </a:solidFill>
            </a:endParaRPr>
          </a:p>
          <a:p>
            <a:pPr marL="0" indent="0">
              <a:buNone/>
            </a:pPr>
            <a:r>
              <a:rPr lang="en-GB" sz="2400" b="1" dirty="0">
                <a:solidFill>
                  <a:srgbClr val="FFFFFF"/>
                </a:solidFill>
              </a:rPr>
              <a:t>Success Criteria</a:t>
            </a:r>
          </a:p>
          <a:p>
            <a:pPr>
              <a:buFont typeface="Arial" panose="020B0604020202020204" pitchFamily="34" charset="0"/>
              <a:buChar char="•"/>
            </a:pPr>
            <a:r>
              <a:rPr lang="en-GB" sz="2400" dirty="0">
                <a:solidFill>
                  <a:srgbClr val="FFFFFF"/>
                </a:solidFill>
              </a:rPr>
              <a:t> </a:t>
            </a:r>
            <a:r>
              <a:rPr lang="en-GB" sz="2400" dirty="0" smtClean="0">
                <a:solidFill>
                  <a:srgbClr val="FFFFFF"/>
                </a:solidFill>
              </a:rPr>
              <a:t>I can name 5 commonly used plastics.</a:t>
            </a:r>
          </a:p>
          <a:p>
            <a:pPr>
              <a:buFont typeface="Arial" panose="020B0604020202020204" pitchFamily="34" charset="0"/>
              <a:buChar char="•"/>
            </a:pPr>
            <a:r>
              <a:rPr lang="en-GB" sz="2400" dirty="0" smtClean="0">
                <a:solidFill>
                  <a:srgbClr val="FFFFFF"/>
                </a:solidFill>
              </a:rPr>
              <a:t> Give examples of properties that relate to these plastics</a:t>
            </a:r>
            <a:endParaRPr lang="en-GB" sz="2400" dirty="0">
              <a:solidFill>
                <a:srgbClr val="FFFFFF"/>
              </a:solidFill>
            </a:endParaRPr>
          </a:p>
          <a:p>
            <a:pPr marL="0" indent="0">
              <a:buNone/>
            </a:pPr>
            <a:endParaRPr lang="en-GB" sz="1600" dirty="0">
              <a:solidFill>
                <a:srgbClr val="FFFFFF"/>
              </a:solidFill>
            </a:endParaRPr>
          </a:p>
          <a:p>
            <a:endParaRPr lang="en-GB" sz="1600" dirty="0">
              <a:solidFill>
                <a:srgbClr val="FFFFFF"/>
              </a:solidFill>
            </a:endParaRPr>
          </a:p>
          <a:p>
            <a:pPr marL="0" indent="0">
              <a:buNone/>
            </a:pPr>
            <a:endParaRPr lang="en-GB" sz="1600" dirty="0">
              <a:solidFill>
                <a:srgbClr val="FFFFFF"/>
              </a:solidFill>
            </a:endParaRPr>
          </a:p>
          <a:p>
            <a:pPr marL="342900" indent="-342900">
              <a:buFont typeface="+mj-lt"/>
              <a:buAutoNum type="arabicPeriod"/>
            </a:pPr>
            <a:endParaRPr lang="en-GB" dirty="0">
              <a:solidFill>
                <a:srgbClr val="FFFFFF"/>
              </a:solidFill>
            </a:endParaRPr>
          </a:p>
          <a:p>
            <a:pPr marL="0" indent="0">
              <a:buNone/>
            </a:pPr>
            <a:endParaRPr lang="en-GB" sz="1500" dirty="0">
              <a:solidFill>
                <a:srgbClr val="FFFFFF"/>
              </a:solidFill>
            </a:endParaRPr>
          </a:p>
          <a:p>
            <a:pPr marL="0" indent="0">
              <a:buNone/>
            </a:pPr>
            <a:endParaRPr lang="en-GB" sz="1500" dirty="0">
              <a:solidFill>
                <a:srgbClr val="FFFFFF"/>
              </a:solidFill>
            </a:endParaRPr>
          </a:p>
        </p:txBody>
      </p:sp>
      <p:pic>
        <p:nvPicPr>
          <p:cNvPr id="12" name="Graphic 11" descr="Aspiration">
            <a:extLst>
              <a:ext uri="{FF2B5EF4-FFF2-40B4-BE49-F238E27FC236}">
                <a16:creationId xmlns:a16="http://schemas.microsoft.com/office/drawing/2014/main" id="{CA9FAC00-E1C3-4EA4-9032-BF3182618E7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722107" y="4437112"/>
            <a:ext cx="914400" cy="914400"/>
          </a:xfrm>
          <a:prstGeom prst="rect">
            <a:avLst/>
          </a:prstGeom>
        </p:spPr>
      </p:pic>
      <p:pic>
        <p:nvPicPr>
          <p:cNvPr id="14" name="Graphic 13" descr="Idea">
            <a:extLst>
              <a:ext uri="{FF2B5EF4-FFF2-40B4-BE49-F238E27FC236}">
                <a16:creationId xmlns:a16="http://schemas.microsoft.com/office/drawing/2014/main" id="{04AE441F-285A-4F28-9973-C22D72BE5C5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722107" y="2484790"/>
            <a:ext cx="914400" cy="914400"/>
          </a:xfrm>
          <a:prstGeom prst="rect">
            <a:avLst/>
          </a:prstGeom>
        </p:spPr>
      </p:pic>
    </p:spTree>
    <p:extLst>
      <p:ext uri="{BB962C8B-B14F-4D97-AF65-F5344CB8AC3E}">
        <p14:creationId xmlns:p14="http://schemas.microsoft.com/office/powerpoint/2010/main" val="128377776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9E4C68A-A4A9-48A4-9FF2-D2896B1EA0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2B9AEA5-52CB-49A6-AF8A-33502F291B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323528" y="804333"/>
            <a:ext cx="2943989" cy="896475"/>
          </a:xfrm>
        </p:spPr>
        <p:txBody>
          <a:bodyPr>
            <a:normAutofit/>
          </a:bodyPr>
          <a:lstStyle/>
          <a:p>
            <a:pPr algn="r"/>
            <a:r>
              <a:rPr lang="en-GB" sz="4800" dirty="0" smtClean="0">
                <a:solidFill>
                  <a:srgbClr val="FFFFFF"/>
                </a:solidFill>
              </a:rPr>
              <a:t>forms</a:t>
            </a:r>
            <a:endParaRPr lang="en-GB" sz="4800" dirty="0">
              <a:solidFill>
                <a:srgbClr val="FFFFFF"/>
              </a:solidFill>
            </a:endParaRPr>
          </a:p>
        </p:txBody>
      </p:sp>
      <p:sp>
        <p:nvSpPr>
          <p:cNvPr id="2" name="Content Placeholder 1"/>
          <p:cNvSpPr>
            <a:spLocks noGrp="1"/>
          </p:cNvSpPr>
          <p:nvPr>
            <p:ph idx="1"/>
          </p:nvPr>
        </p:nvSpPr>
        <p:spPr>
          <a:xfrm>
            <a:off x="3591045" y="548680"/>
            <a:ext cx="5552955" cy="1944216"/>
          </a:xfrm>
        </p:spPr>
        <p:txBody>
          <a:bodyPr anchor="ctr">
            <a:noAutofit/>
          </a:bodyPr>
          <a:lstStyle/>
          <a:p>
            <a:pPr>
              <a:lnSpc>
                <a:spcPct val="100000"/>
              </a:lnSpc>
              <a:spcBef>
                <a:spcPts val="0"/>
              </a:spcBef>
            </a:pPr>
            <a:r>
              <a:rPr lang="en-US" sz="3000" i="1" dirty="0" smtClean="0"/>
              <a:t>Paint</a:t>
            </a:r>
            <a:r>
              <a:rPr lang="en-US" sz="3000" i="1" dirty="0"/>
              <a:t>, varnish and lacquer</a:t>
            </a:r>
          </a:p>
          <a:p>
            <a:pPr lvl="1">
              <a:lnSpc>
                <a:spcPct val="100000"/>
              </a:lnSpc>
              <a:spcBef>
                <a:spcPts val="0"/>
              </a:spcBef>
              <a:buFontTx/>
              <a:buChar char="•"/>
            </a:pPr>
            <a:endParaRPr lang="en-GB" sz="2000" i="1" dirty="0"/>
          </a:p>
          <a:p>
            <a:pPr lvl="1">
              <a:lnSpc>
                <a:spcPct val="100000"/>
              </a:lnSpc>
              <a:spcBef>
                <a:spcPts val="0"/>
              </a:spcBef>
              <a:buFont typeface="Arial" panose="020B0604020202020204" pitchFamily="34" charset="0"/>
              <a:buChar char="•"/>
            </a:pPr>
            <a:endParaRPr lang="en-GB" sz="2000" dirty="0"/>
          </a:p>
        </p:txBody>
      </p:sp>
      <p:pic>
        <p:nvPicPr>
          <p:cNvPr id="16386" name="Picture 2" descr="Ronseal Diamond Hard Interior Varn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3789040"/>
            <a:ext cx="2594719" cy="2594719"/>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https://m.media-amazon.com/images/I/819aUIq5RKL._AC_SL1500_.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1756284"/>
            <a:ext cx="2769369" cy="2769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5658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9E4C68A-A4A9-48A4-9FF2-D2896B1EA0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2B9AEA5-52CB-49A6-AF8A-33502F291B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323528" y="804333"/>
            <a:ext cx="2943989" cy="896475"/>
          </a:xfrm>
        </p:spPr>
        <p:txBody>
          <a:bodyPr>
            <a:normAutofit/>
          </a:bodyPr>
          <a:lstStyle/>
          <a:p>
            <a:pPr algn="r"/>
            <a:r>
              <a:rPr lang="en-GB" sz="4800" dirty="0" smtClean="0">
                <a:solidFill>
                  <a:srgbClr val="FFFFFF"/>
                </a:solidFill>
              </a:rPr>
              <a:t>forms</a:t>
            </a:r>
            <a:endParaRPr lang="en-GB" sz="4800" dirty="0">
              <a:solidFill>
                <a:srgbClr val="FFFFFF"/>
              </a:solidFill>
            </a:endParaRPr>
          </a:p>
        </p:txBody>
      </p:sp>
      <p:sp>
        <p:nvSpPr>
          <p:cNvPr id="2" name="Content Placeholder 1"/>
          <p:cNvSpPr>
            <a:spLocks noGrp="1"/>
          </p:cNvSpPr>
          <p:nvPr>
            <p:ph idx="1"/>
          </p:nvPr>
        </p:nvSpPr>
        <p:spPr>
          <a:xfrm>
            <a:off x="3591045" y="548680"/>
            <a:ext cx="5552955" cy="2016224"/>
          </a:xfrm>
        </p:spPr>
        <p:txBody>
          <a:bodyPr anchor="ctr">
            <a:noAutofit/>
          </a:bodyPr>
          <a:lstStyle/>
          <a:p>
            <a:pPr>
              <a:lnSpc>
                <a:spcPct val="100000"/>
              </a:lnSpc>
              <a:spcBef>
                <a:spcPts val="0"/>
              </a:spcBef>
            </a:pPr>
            <a:r>
              <a:rPr lang="en-US" sz="3000" i="1" dirty="0" smtClean="0"/>
              <a:t>Filaments </a:t>
            </a:r>
            <a:r>
              <a:rPr lang="en-US" sz="3000" i="1" dirty="0"/>
              <a:t>and </a:t>
            </a:r>
            <a:r>
              <a:rPr lang="en-US" sz="3000" i="1" dirty="0" err="1"/>
              <a:t>fibres</a:t>
            </a:r>
            <a:endParaRPr lang="en-US" sz="3000" i="1" dirty="0"/>
          </a:p>
          <a:p>
            <a:pPr lvl="1">
              <a:lnSpc>
                <a:spcPct val="100000"/>
              </a:lnSpc>
              <a:spcBef>
                <a:spcPts val="0"/>
              </a:spcBef>
              <a:buFontTx/>
              <a:buChar char="•"/>
            </a:pPr>
            <a:endParaRPr lang="en-GB" sz="2000" i="1" dirty="0"/>
          </a:p>
          <a:p>
            <a:pPr lvl="1">
              <a:lnSpc>
                <a:spcPct val="100000"/>
              </a:lnSpc>
              <a:spcBef>
                <a:spcPts val="0"/>
              </a:spcBef>
              <a:buFont typeface="Arial" panose="020B0604020202020204" pitchFamily="34" charset="0"/>
              <a:buChar char="•"/>
            </a:pPr>
            <a:endParaRPr lang="en-GB" sz="2000" dirty="0"/>
          </a:p>
        </p:txBody>
      </p:sp>
      <p:pic>
        <p:nvPicPr>
          <p:cNvPr id="15362" name="Picture 2" descr="See the source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9136"/>
          <a:stretch/>
        </p:blipFill>
        <p:spPr bwMode="auto">
          <a:xfrm>
            <a:off x="3490721" y="1700808"/>
            <a:ext cx="5653279" cy="5157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8388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9E4C68A-A4A9-48A4-9FF2-D2896B1EA0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2B9AEA5-52CB-49A6-AF8A-33502F291B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323528" y="804333"/>
            <a:ext cx="2943989" cy="896475"/>
          </a:xfrm>
        </p:spPr>
        <p:txBody>
          <a:bodyPr>
            <a:normAutofit/>
          </a:bodyPr>
          <a:lstStyle/>
          <a:p>
            <a:pPr algn="r"/>
            <a:r>
              <a:rPr lang="en-GB" sz="4800" dirty="0" smtClean="0">
                <a:solidFill>
                  <a:srgbClr val="FFFFFF"/>
                </a:solidFill>
              </a:rPr>
              <a:t>forms</a:t>
            </a:r>
            <a:endParaRPr lang="en-GB" sz="4800" dirty="0">
              <a:solidFill>
                <a:srgbClr val="FFFFFF"/>
              </a:solidFill>
            </a:endParaRPr>
          </a:p>
        </p:txBody>
      </p:sp>
      <p:sp>
        <p:nvSpPr>
          <p:cNvPr id="2" name="Content Placeholder 1"/>
          <p:cNvSpPr>
            <a:spLocks noGrp="1"/>
          </p:cNvSpPr>
          <p:nvPr>
            <p:ph idx="1"/>
          </p:nvPr>
        </p:nvSpPr>
        <p:spPr>
          <a:xfrm>
            <a:off x="3591045" y="548680"/>
            <a:ext cx="5552955" cy="2016224"/>
          </a:xfrm>
        </p:spPr>
        <p:txBody>
          <a:bodyPr anchor="ctr">
            <a:noAutofit/>
          </a:bodyPr>
          <a:lstStyle/>
          <a:p>
            <a:pPr>
              <a:lnSpc>
                <a:spcPct val="100000"/>
              </a:lnSpc>
              <a:spcBef>
                <a:spcPts val="0"/>
              </a:spcBef>
            </a:pPr>
            <a:r>
              <a:rPr lang="en-US" sz="3000" i="1" dirty="0" smtClean="0"/>
              <a:t>Composites </a:t>
            </a:r>
            <a:r>
              <a:rPr lang="en-US" sz="3000" i="1" dirty="0"/>
              <a:t>which contain reinforcing materials.</a:t>
            </a:r>
            <a:endParaRPr lang="en-GB" sz="3000" i="1" dirty="0"/>
          </a:p>
          <a:p>
            <a:pPr lvl="1">
              <a:lnSpc>
                <a:spcPct val="100000"/>
              </a:lnSpc>
              <a:spcBef>
                <a:spcPts val="0"/>
              </a:spcBef>
              <a:buFontTx/>
              <a:buChar char="•"/>
            </a:pPr>
            <a:endParaRPr lang="en-GB" sz="2000" i="1" dirty="0"/>
          </a:p>
          <a:p>
            <a:pPr lvl="1">
              <a:lnSpc>
                <a:spcPct val="100000"/>
              </a:lnSpc>
              <a:spcBef>
                <a:spcPts val="0"/>
              </a:spcBef>
              <a:buFont typeface="Arial" panose="020B0604020202020204" pitchFamily="34" charset="0"/>
              <a:buChar char="•"/>
            </a:pPr>
            <a:endParaRPr lang="en-GB" sz="2000" dirty="0"/>
          </a:p>
        </p:txBody>
      </p:sp>
      <p:pic>
        <p:nvPicPr>
          <p:cNvPr id="14338"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0858" y="2250690"/>
            <a:ext cx="5653141" cy="4607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3348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9E4C68A-A4A9-48A4-9FF2-D2896B1EA0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2B9AEA5-52CB-49A6-AF8A-33502F291B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107504" y="804333"/>
            <a:ext cx="3304434" cy="5249334"/>
          </a:xfrm>
        </p:spPr>
        <p:txBody>
          <a:bodyPr>
            <a:normAutofit/>
          </a:bodyPr>
          <a:lstStyle/>
          <a:p>
            <a:pPr algn="r"/>
            <a:r>
              <a:rPr lang="en-GB" sz="4800" dirty="0" smtClean="0">
                <a:solidFill>
                  <a:srgbClr val="FFFFFF"/>
                </a:solidFill>
              </a:rPr>
              <a:t>Plastic identification</a:t>
            </a:r>
            <a:endParaRPr lang="en-GB" sz="4800" dirty="0">
              <a:solidFill>
                <a:srgbClr val="FFFFFF"/>
              </a:solidFill>
            </a:endParaRPr>
          </a:p>
        </p:txBody>
      </p:sp>
      <p:sp>
        <p:nvSpPr>
          <p:cNvPr id="2" name="Content Placeholder 1"/>
          <p:cNvSpPr>
            <a:spLocks noGrp="1"/>
          </p:cNvSpPr>
          <p:nvPr>
            <p:ph idx="1"/>
          </p:nvPr>
        </p:nvSpPr>
        <p:spPr>
          <a:xfrm>
            <a:off x="3591045" y="260648"/>
            <a:ext cx="5552955" cy="6480720"/>
          </a:xfrm>
        </p:spPr>
        <p:txBody>
          <a:bodyPr anchor="ctr">
            <a:noAutofit/>
          </a:bodyPr>
          <a:lstStyle/>
          <a:p>
            <a:pPr>
              <a:lnSpc>
                <a:spcPct val="100000"/>
              </a:lnSpc>
              <a:spcBef>
                <a:spcPts val="0"/>
              </a:spcBef>
            </a:pPr>
            <a:r>
              <a:rPr lang="en-US" dirty="0" err="1" smtClean="0"/>
              <a:t>Recognising</a:t>
            </a:r>
            <a:r>
              <a:rPr lang="en-US" dirty="0" smtClean="0"/>
              <a:t> and naming plastics can be difficult. As new plastics have been developed there scientific names have been simplified to more ‘trivial’ names including- </a:t>
            </a:r>
          </a:p>
          <a:p>
            <a:pPr lvl="1">
              <a:lnSpc>
                <a:spcPct val="100000"/>
              </a:lnSpc>
              <a:spcBef>
                <a:spcPts val="0"/>
              </a:spcBef>
            </a:pPr>
            <a:r>
              <a:rPr lang="en-US" dirty="0" err="1" smtClean="0"/>
              <a:t>Polyethane</a:t>
            </a:r>
            <a:r>
              <a:rPr lang="en-US" dirty="0" smtClean="0"/>
              <a:t> terephthalate (PET/PETE)</a:t>
            </a:r>
          </a:p>
          <a:p>
            <a:pPr lvl="1">
              <a:lnSpc>
                <a:spcPct val="100000"/>
              </a:lnSpc>
              <a:spcBef>
                <a:spcPts val="0"/>
              </a:spcBef>
            </a:pPr>
            <a:r>
              <a:rPr lang="en-US" i="1" dirty="0" smtClean="0"/>
              <a:t>High density </a:t>
            </a:r>
            <a:r>
              <a:rPr lang="en-US" i="1" dirty="0" err="1" smtClean="0"/>
              <a:t>polyethane</a:t>
            </a:r>
            <a:r>
              <a:rPr lang="en-US" i="1" dirty="0" smtClean="0"/>
              <a:t> (HDPE)</a:t>
            </a:r>
          </a:p>
          <a:p>
            <a:pPr lvl="1">
              <a:lnSpc>
                <a:spcPct val="100000"/>
              </a:lnSpc>
              <a:spcBef>
                <a:spcPts val="0"/>
              </a:spcBef>
            </a:pPr>
            <a:r>
              <a:rPr lang="en-US" i="1" dirty="0" smtClean="0"/>
              <a:t>Polyvinyl chloride (PVC)</a:t>
            </a:r>
          </a:p>
          <a:p>
            <a:pPr lvl="1">
              <a:lnSpc>
                <a:spcPct val="100000"/>
              </a:lnSpc>
              <a:spcBef>
                <a:spcPts val="0"/>
              </a:spcBef>
            </a:pPr>
            <a:r>
              <a:rPr lang="en-US" i="1" dirty="0" err="1" smtClean="0"/>
              <a:t>Polypropene</a:t>
            </a:r>
            <a:r>
              <a:rPr lang="en-US" i="1" dirty="0" smtClean="0"/>
              <a:t> (PP)</a:t>
            </a:r>
          </a:p>
          <a:p>
            <a:pPr lvl="1">
              <a:lnSpc>
                <a:spcPct val="100000"/>
              </a:lnSpc>
              <a:spcBef>
                <a:spcPts val="0"/>
              </a:spcBef>
            </a:pPr>
            <a:r>
              <a:rPr lang="en-US" i="1" dirty="0" smtClean="0"/>
              <a:t>Polystyrene (PS) etc.</a:t>
            </a:r>
          </a:p>
          <a:p>
            <a:pPr marL="0" indent="-45720">
              <a:lnSpc>
                <a:spcPct val="100000"/>
              </a:lnSpc>
              <a:spcBef>
                <a:spcPts val="0"/>
              </a:spcBef>
              <a:buNone/>
            </a:pPr>
            <a:r>
              <a:rPr lang="en-US" dirty="0" smtClean="0"/>
              <a:t>However, sometimes it may not be possible to see an identification label. If that is the case there are a number of processes you can do to identify a material. Including- </a:t>
            </a:r>
          </a:p>
          <a:p>
            <a:pPr lvl="1">
              <a:lnSpc>
                <a:spcPct val="100000"/>
              </a:lnSpc>
              <a:spcBef>
                <a:spcPts val="0"/>
              </a:spcBef>
            </a:pPr>
            <a:r>
              <a:rPr lang="en-US" dirty="0" smtClean="0"/>
              <a:t>Flame tests (May include flame </a:t>
            </a:r>
            <a:r>
              <a:rPr lang="en-US" dirty="0" err="1" smtClean="0"/>
              <a:t>colour</a:t>
            </a:r>
            <a:r>
              <a:rPr lang="en-US" dirty="0" smtClean="0"/>
              <a:t> or smell)</a:t>
            </a:r>
          </a:p>
          <a:p>
            <a:pPr lvl="1">
              <a:lnSpc>
                <a:spcPct val="100000"/>
              </a:lnSpc>
              <a:spcBef>
                <a:spcPts val="0"/>
              </a:spcBef>
            </a:pPr>
            <a:r>
              <a:rPr lang="en-US" dirty="0" smtClean="0"/>
              <a:t>Comparison to other materials </a:t>
            </a:r>
          </a:p>
          <a:p>
            <a:pPr lvl="1">
              <a:lnSpc>
                <a:spcPct val="100000"/>
              </a:lnSpc>
              <a:spcBef>
                <a:spcPts val="0"/>
              </a:spcBef>
            </a:pPr>
            <a:r>
              <a:rPr lang="en-US" dirty="0" smtClean="0"/>
              <a:t>Aesthetic aspects</a:t>
            </a:r>
          </a:p>
          <a:p>
            <a:pPr lvl="1">
              <a:lnSpc>
                <a:spcPct val="100000"/>
              </a:lnSpc>
              <a:spcBef>
                <a:spcPts val="0"/>
              </a:spcBef>
            </a:pPr>
            <a:r>
              <a:rPr lang="en-US" dirty="0" smtClean="0"/>
              <a:t>Density/float tests</a:t>
            </a:r>
          </a:p>
          <a:p>
            <a:pPr lvl="1">
              <a:lnSpc>
                <a:spcPct val="100000"/>
              </a:lnSpc>
              <a:spcBef>
                <a:spcPts val="0"/>
              </a:spcBef>
            </a:pPr>
            <a:r>
              <a:rPr lang="en-US" dirty="0" smtClean="0"/>
              <a:t>Scratch tests</a:t>
            </a:r>
          </a:p>
          <a:p>
            <a:pPr lvl="1">
              <a:lnSpc>
                <a:spcPct val="100000"/>
              </a:lnSpc>
              <a:spcBef>
                <a:spcPts val="0"/>
              </a:spcBef>
            </a:pPr>
            <a:r>
              <a:rPr lang="en-US" dirty="0" smtClean="0"/>
              <a:t>Drop tests</a:t>
            </a:r>
          </a:p>
          <a:p>
            <a:pPr lvl="1">
              <a:lnSpc>
                <a:spcPct val="100000"/>
              </a:lnSpc>
              <a:spcBef>
                <a:spcPts val="0"/>
              </a:spcBef>
            </a:pPr>
            <a:r>
              <a:rPr lang="en-US" dirty="0" smtClean="0"/>
              <a:t>Visual examination of surface finishes</a:t>
            </a:r>
          </a:p>
          <a:p>
            <a:pPr lvl="1">
              <a:lnSpc>
                <a:spcPct val="100000"/>
              </a:lnSpc>
              <a:spcBef>
                <a:spcPts val="0"/>
              </a:spcBef>
            </a:pPr>
            <a:r>
              <a:rPr lang="en-US" dirty="0" smtClean="0"/>
              <a:t>Identification symbols on plastic parts</a:t>
            </a:r>
            <a:endParaRPr lang="en-GB" dirty="0"/>
          </a:p>
          <a:p>
            <a:pPr lvl="1">
              <a:lnSpc>
                <a:spcPct val="100000"/>
              </a:lnSpc>
              <a:spcBef>
                <a:spcPts val="0"/>
              </a:spcBef>
              <a:buFont typeface="Arial" panose="020B0604020202020204" pitchFamily="34" charset="0"/>
              <a:buChar char="•"/>
            </a:pPr>
            <a:endParaRPr lang="en-GB" sz="2000" dirty="0"/>
          </a:p>
        </p:txBody>
      </p:sp>
      <p:pic>
        <p:nvPicPr>
          <p:cNvPr id="1026" name="Picture 2" descr="https://encrypted-tbn0.gstatic.com/images?q=tbn:ANd9GcQPGQXtrEG_bZh9MK9-L-tEByqvXiqjzThcQy8PFUIKyiTDibrrOGrgcNjZ2dc:https://image.shutterstock.com/image-vector/plastics-recycling-symbol-recycle-triangle-260nw-1047854473.jpg&am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0" y="4888781"/>
            <a:ext cx="3497681" cy="1969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1131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9E4C68A-A4A9-48A4-9FF2-D2896B1EA0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2B9AEA5-52CB-49A6-AF8A-33502F291B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0" y="804333"/>
            <a:ext cx="3267517" cy="5249334"/>
          </a:xfrm>
        </p:spPr>
        <p:txBody>
          <a:bodyPr>
            <a:normAutofit/>
          </a:bodyPr>
          <a:lstStyle/>
          <a:p>
            <a:pPr algn="r"/>
            <a:r>
              <a:rPr lang="en-GB" sz="4800" dirty="0" smtClean="0">
                <a:solidFill>
                  <a:srgbClr val="FFFFFF"/>
                </a:solidFill>
              </a:rPr>
              <a:t>Thermosetting</a:t>
            </a:r>
            <a:br>
              <a:rPr lang="en-GB" sz="4800" dirty="0" smtClean="0">
                <a:solidFill>
                  <a:srgbClr val="FFFFFF"/>
                </a:solidFill>
              </a:rPr>
            </a:br>
            <a:r>
              <a:rPr lang="en-GB" sz="4800" dirty="0" smtClean="0">
                <a:solidFill>
                  <a:srgbClr val="FFFFFF"/>
                </a:solidFill>
              </a:rPr>
              <a:t> plastics</a:t>
            </a:r>
            <a:endParaRPr lang="en-GB" sz="4800" dirty="0">
              <a:solidFill>
                <a:srgbClr val="FFFFFF"/>
              </a:solidFill>
            </a:endParaRPr>
          </a:p>
        </p:txBody>
      </p:sp>
      <p:sp>
        <p:nvSpPr>
          <p:cNvPr id="5" name="Content Placeholder 4"/>
          <p:cNvSpPr>
            <a:spLocks noGrp="1"/>
          </p:cNvSpPr>
          <p:nvPr>
            <p:ph idx="1"/>
          </p:nvPr>
        </p:nvSpPr>
        <p:spPr>
          <a:xfrm>
            <a:off x="3635896" y="111512"/>
            <a:ext cx="5328592" cy="6557848"/>
          </a:xfrm>
        </p:spPr>
        <p:txBody>
          <a:bodyPr/>
          <a:lstStyle/>
          <a:p>
            <a:pPr marL="0" indent="0">
              <a:spcBef>
                <a:spcPct val="50000"/>
              </a:spcBef>
              <a:buNone/>
            </a:pPr>
            <a:r>
              <a:rPr lang="en-US" dirty="0"/>
              <a:t>These plastics are formed by a </a:t>
            </a:r>
            <a:r>
              <a:rPr lang="en-US" b="1" dirty="0"/>
              <a:t>chemical process</a:t>
            </a:r>
            <a:r>
              <a:rPr lang="en-US" dirty="0"/>
              <a:t> which leaves them in a </a:t>
            </a:r>
            <a:r>
              <a:rPr lang="en-US" b="1" i="1" dirty="0"/>
              <a:t>fixed state</a:t>
            </a:r>
            <a:r>
              <a:rPr lang="en-US" dirty="0"/>
              <a:t>.</a:t>
            </a:r>
          </a:p>
          <a:p>
            <a:pPr marL="0" indent="0">
              <a:spcBef>
                <a:spcPct val="50000"/>
              </a:spcBef>
              <a:buNone/>
            </a:pPr>
            <a:r>
              <a:rPr lang="en-US" dirty="0"/>
              <a:t>They </a:t>
            </a:r>
            <a:r>
              <a:rPr lang="en-US" b="1" dirty="0"/>
              <a:t>cannot</a:t>
            </a:r>
            <a:r>
              <a:rPr lang="en-US" dirty="0"/>
              <a:t> then be </a:t>
            </a:r>
            <a:r>
              <a:rPr lang="en-US" b="1" dirty="0"/>
              <a:t>softened or reformed</a:t>
            </a:r>
            <a:r>
              <a:rPr lang="en-US" dirty="0"/>
              <a:t> by adding </a:t>
            </a:r>
            <a:r>
              <a:rPr lang="en-US" b="1" dirty="0"/>
              <a:t>heat.</a:t>
            </a:r>
            <a:endParaRPr lang="en-US" dirty="0"/>
          </a:p>
          <a:p>
            <a:pPr marL="0" indent="0">
              <a:spcBef>
                <a:spcPct val="50000"/>
              </a:spcBef>
              <a:buNone/>
            </a:pPr>
            <a:r>
              <a:rPr lang="en-US" dirty="0"/>
              <a:t>Although </a:t>
            </a:r>
            <a:r>
              <a:rPr lang="en-US" b="1" dirty="0"/>
              <a:t>Thermosetting </a:t>
            </a:r>
            <a:r>
              <a:rPr lang="en-US" dirty="0"/>
              <a:t>plastics can withstand </a:t>
            </a:r>
            <a:r>
              <a:rPr lang="en-US" b="1" dirty="0"/>
              <a:t>high temperatures</a:t>
            </a:r>
            <a:r>
              <a:rPr lang="en-US" dirty="0"/>
              <a:t>, excess heat will simply cause them to </a:t>
            </a:r>
            <a:r>
              <a:rPr lang="en-US" b="1" dirty="0"/>
              <a:t>decompose.</a:t>
            </a:r>
          </a:p>
          <a:p>
            <a:pPr marL="0" indent="0">
              <a:spcBef>
                <a:spcPct val="50000"/>
              </a:spcBef>
              <a:buNone/>
            </a:pPr>
            <a:r>
              <a:rPr lang="en-US" dirty="0"/>
              <a:t>An </a:t>
            </a:r>
            <a:r>
              <a:rPr lang="en-US" b="1" dirty="0"/>
              <a:t>egg yolk</a:t>
            </a:r>
            <a:r>
              <a:rPr lang="en-US" dirty="0"/>
              <a:t> is a good analogy – when the yolk is </a:t>
            </a:r>
            <a:r>
              <a:rPr lang="en-US" b="1" dirty="0"/>
              <a:t>raw</a:t>
            </a:r>
            <a:r>
              <a:rPr lang="en-US" dirty="0"/>
              <a:t> it is </a:t>
            </a:r>
            <a:r>
              <a:rPr lang="en-US" b="1" dirty="0"/>
              <a:t>soft</a:t>
            </a:r>
            <a:r>
              <a:rPr lang="en-US" dirty="0"/>
              <a:t> in a liquid state but if </a:t>
            </a:r>
            <a:r>
              <a:rPr lang="en-US" b="1" dirty="0"/>
              <a:t>heated</a:t>
            </a:r>
            <a:r>
              <a:rPr lang="en-US" dirty="0"/>
              <a:t> it becomes </a:t>
            </a:r>
            <a:r>
              <a:rPr lang="en-US" b="1" dirty="0"/>
              <a:t>hard </a:t>
            </a:r>
            <a:r>
              <a:rPr lang="en-US" dirty="0"/>
              <a:t>and </a:t>
            </a:r>
            <a:r>
              <a:rPr lang="en-US" b="1" dirty="0"/>
              <a:t>cannot be reformed again.</a:t>
            </a:r>
          </a:p>
          <a:p>
            <a:pPr marL="0" indent="0">
              <a:spcBef>
                <a:spcPct val="50000"/>
              </a:spcBef>
              <a:buNone/>
            </a:pPr>
            <a:r>
              <a:rPr lang="en-US" i="1" dirty="0"/>
              <a:t>Thermosetting</a:t>
            </a:r>
            <a:r>
              <a:rPr lang="en-US" dirty="0"/>
              <a:t> plastics are often needed when a product has to be </a:t>
            </a:r>
            <a:r>
              <a:rPr lang="en-US" b="1" dirty="0"/>
              <a:t>resistant to extreme temperatures, electrical current, chemicals or wear.</a:t>
            </a:r>
            <a:r>
              <a:rPr lang="en-US" dirty="0"/>
              <a:t> Many can also resist high impact levels when reinforced with another material e.g. Glass Reinforced Plastic (GRP).</a:t>
            </a:r>
          </a:p>
          <a:p>
            <a:pPr marL="0" indent="0">
              <a:buNone/>
            </a:pPr>
            <a:endParaRPr lang="en-GB" dirty="0"/>
          </a:p>
        </p:txBody>
      </p:sp>
      <p:pic>
        <p:nvPicPr>
          <p:cNvPr id="10" name="Picture 9" descr="istockphoto_2820957_white_plug_in_socket_landscape"/>
          <p:cNvPicPr>
            <a:picLocks noChangeAspect="1" noChangeArrowheads="1"/>
          </p:cNvPicPr>
          <p:nvPr/>
        </p:nvPicPr>
        <p:blipFill>
          <a:blip r:embed="rId2" cstate="print">
            <a:extLst>
              <a:ext uri="{28A0092B-C50C-407E-A947-70E740481C1C}">
                <a14:useLocalDpi xmlns:a14="http://schemas.microsoft.com/office/drawing/2010/main" val="0"/>
              </a:ext>
            </a:extLst>
          </a:blip>
          <a:srcRect l="39473" t="5731" r="5789" b="34190"/>
          <a:stretch>
            <a:fillRect/>
          </a:stretch>
        </p:blipFill>
        <p:spPr bwMode="auto">
          <a:xfrm>
            <a:off x="3765393" y="5320977"/>
            <a:ext cx="1845915" cy="134838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eggs-main_Full"/>
          <p:cNvPicPr>
            <a:picLocks noChangeAspect="1" noChangeArrowheads="1"/>
          </p:cNvPicPr>
          <p:nvPr/>
        </p:nvPicPr>
        <p:blipFill>
          <a:blip r:embed="rId3" cstate="print">
            <a:clrChange>
              <a:clrFrom>
                <a:srgbClr val="070101"/>
              </a:clrFrom>
              <a:clrTo>
                <a:srgbClr val="070101">
                  <a:alpha val="0"/>
                </a:srgbClr>
              </a:clrTo>
            </a:clrChange>
            <a:extLst>
              <a:ext uri="{28A0092B-C50C-407E-A947-70E740481C1C}">
                <a14:useLocalDpi xmlns:a14="http://schemas.microsoft.com/office/drawing/2010/main" val="0"/>
              </a:ext>
            </a:extLst>
          </a:blip>
          <a:srcRect/>
          <a:stretch>
            <a:fillRect/>
          </a:stretch>
        </p:blipFill>
        <p:spPr bwMode="auto">
          <a:xfrm>
            <a:off x="6804248" y="5320977"/>
            <a:ext cx="1904628" cy="1269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4950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376603" y="585788"/>
            <a:ext cx="3021013" cy="1498600"/>
          </a:xfrm>
        </p:spPr>
        <p:txBody>
          <a:bodyPr>
            <a:normAutofit/>
          </a:bodyPr>
          <a:lstStyle/>
          <a:p>
            <a:r>
              <a:rPr lang="en-GB" sz="3600" dirty="0">
                <a:solidFill>
                  <a:schemeClr val="tx1"/>
                </a:solidFill>
              </a:rPr>
              <a:t>Thermosetting plastics</a:t>
            </a:r>
            <a:br>
              <a:rPr lang="en-GB" sz="3600" dirty="0">
                <a:solidFill>
                  <a:schemeClr val="tx1"/>
                </a:solidFill>
              </a:rPr>
            </a:br>
            <a:r>
              <a:rPr lang="en-GB" sz="3600" dirty="0">
                <a:solidFill>
                  <a:schemeClr val="tx1"/>
                </a:solidFill>
              </a:rPr>
              <a:t>examples</a:t>
            </a:r>
          </a:p>
        </p:txBody>
      </p:sp>
      <p:sp>
        <p:nvSpPr>
          <p:cNvPr id="2" name="Content Placeholder 1"/>
          <p:cNvSpPr>
            <a:spLocks noGrp="1"/>
          </p:cNvSpPr>
          <p:nvPr>
            <p:ph idx="4294967295"/>
          </p:nvPr>
        </p:nvSpPr>
        <p:spPr>
          <a:xfrm>
            <a:off x="376603" y="2286000"/>
            <a:ext cx="3540631" cy="3932238"/>
          </a:xfrm>
        </p:spPr>
        <p:txBody>
          <a:bodyPr>
            <a:normAutofit/>
          </a:bodyPr>
          <a:lstStyle/>
          <a:p>
            <a:pPr marL="342900" indent="-342900">
              <a:spcBef>
                <a:spcPts val="0"/>
              </a:spcBef>
              <a:spcAft>
                <a:spcPts val="600"/>
              </a:spcAft>
              <a:buClrTx/>
              <a:buFont typeface="+mj-lt"/>
              <a:buAutoNum type="arabicPeriod"/>
            </a:pPr>
            <a:r>
              <a:rPr lang="en-US" sz="1800" b="1" dirty="0"/>
              <a:t>Epoxy Resin </a:t>
            </a:r>
            <a:r>
              <a:rPr lang="en-US" sz="1800" dirty="0"/>
              <a:t>(e.g. printed circuit boards, adhesives, bonding).</a:t>
            </a:r>
          </a:p>
          <a:p>
            <a:pPr marL="342900" indent="-342900">
              <a:spcBef>
                <a:spcPts val="0"/>
              </a:spcBef>
              <a:spcAft>
                <a:spcPts val="600"/>
              </a:spcAft>
              <a:buClrTx/>
              <a:buFont typeface="+mj-lt"/>
              <a:buAutoNum type="arabicPeriod"/>
            </a:pPr>
            <a:r>
              <a:rPr lang="en-US" sz="1800" b="1" dirty="0"/>
              <a:t>Urea Formaldehyde </a:t>
            </a:r>
            <a:r>
              <a:rPr lang="en-US" sz="1800" dirty="0"/>
              <a:t>(e.g. electrical fittings, handles, control knobs).</a:t>
            </a:r>
          </a:p>
          <a:p>
            <a:pPr marL="342900" indent="-342900">
              <a:spcBef>
                <a:spcPts val="0"/>
              </a:spcBef>
              <a:spcAft>
                <a:spcPts val="600"/>
              </a:spcAft>
              <a:buClrTx/>
              <a:buFont typeface="+mj-lt"/>
              <a:buAutoNum type="arabicPeriod"/>
            </a:pPr>
            <a:r>
              <a:rPr lang="en-US" sz="1800" b="1" dirty="0"/>
              <a:t>Polyester Resin </a:t>
            </a:r>
            <a:r>
              <a:rPr lang="en-US" sz="1800" dirty="0"/>
              <a:t>(e.g. car bodies, boats).</a:t>
            </a:r>
          </a:p>
          <a:p>
            <a:pPr marL="342900" indent="-342900">
              <a:spcBef>
                <a:spcPts val="0"/>
              </a:spcBef>
              <a:spcAft>
                <a:spcPts val="600"/>
              </a:spcAft>
              <a:buClrTx/>
              <a:buFont typeface="+mj-lt"/>
              <a:buAutoNum type="arabicPeriod"/>
            </a:pPr>
            <a:r>
              <a:rPr lang="en-US" sz="1800" b="1" dirty="0"/>
              <a:t>Phenol Formaldehyde </a:t>
            </a:r>
            <a:r>
              <a:rPr lang="en-US" sz="1800" dirty="0"/>
              <a:t>(e.g. dark </a:t>
            </a:r>
            <a:r>
              <a:rPr lang="en-US" sz="1800" dirty="0" err="1"/>
              <a:t>coloured</a:t>
            </a:r>
            <a:r>
              <a:rPr lang="en-US" sz="1800" dirty="0"/>
              <a:t> electric fittings, bottle tops, kettle handles, saucepan handles).</a:t>
            </a:r>
          </a:p>
          <a:p>
            <a:pPr marL="342900" indent="-342900">
              <a:spcBef>
                <a:spcPts val="0"/>
              </a:spcBef>
              <a:spcAft>
                <a:spcPts val="600"/>
              </a:spcAft>
              <a:buClrTx/>
              <a:buFont typeface="+mj-lt"/>
              <a:buAutoNum type="arabicPeriod"/>
            </a:pPr>
            <a:endParaRPr lang="en-US" sz="1800" dirty="0"/>
          </a:p>
          <a:p>
            <a:pPr marL="342900" indent="-342900">
              <a:spcBef>
                <a:spcPts val="0"/>
              </a:spcBef>
              <a:spcAft>
                <a:spcPts val="600"/>
              </a:spcAft>
              <a:buClrTx/>
              <a:buFont typeface="+mj-lt"/>
              <a:buAutoNum type="arabicPeriod"/>
            </a:pPr>
            <a:endParaRPr lang="en-US" sz="1800" dirty="0"/>
          </a:p>
        </p:txBody>
      </p:sp>
      <p:pic>
        <p:nvPicPr>
          <p:cNvPr id="7178" name="Picture 10" descr="Buy Argos Home 20cm Aluminium Saucepan | Saucepans | Argos">
            <a:extLst>
              <a:ext uri="{FF2B5EF4-FFF2-40B4-BE49-F238E27FC236}">
                <a16:creationId xmlns:a16="http://schemas.microsoft.com/office/drawing/2014/main" id="{6EF79265-EB40-4439-A6AE-B326C2BB456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60" t="-1" r="-7133" b="-1"/>
          <a:stretch/>
        </p:blipFill>
        <p:spPr bwMode="auto">
          <a:xfrm>
            <a:off x="5505548" y="4379380"/>
            <a:ext cx="2735460" cy="250747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Prototypes - Multi Circuit Boards">
            <a:extLst>
              <a:ext uri="{FF2B5EF4-FFF2-40B4-BE49-F238E27FC236}">
                <a16:creationId xmlns:a16="http://schemas.microsoft.com/office/drawing/2014/main" id="{0BA852E3-213B-4378-8EF8-A5DD6C689D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7" r="1017" b="-34589"/>
          <a:stretch/>
        </p:blipFill>
        <p:spPr bwMode="auto">
          <a:xfrm>
            <a:off x="4426270" y="807824"/>
            <a:ext cx="2241170" cy="231325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red grey 13 A 3 W Electrical Fitting Fused Adaptor: Amazon.co.uk ...">
            <a:extLst>
              <a:ext uri="{FF2B5EF4-FFF2-40B4-BE49-F238E27FC236}">
                <a16:creationId xmlns:a16="http://schemas.microsoft.com/office/drawing/2014/main" id="{2CCED4B8-9062-4906-8646-E1439B66C90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13" r="-2457" b="-50249"/>
          <a:stretch/>
        </p:blipFill>
        <p:spPr bwMode="auto">
          <a:xfrm>
            <a:off x="7195660" y="1060076"/>
            <a:ext cx="1383605" cy="2451848"/>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Fishing Dinghy Ridged Plastic Tender PRD 3.00 Baiting boat ...">
            <a:extLst>
              <a:ext uri="{FF2B5EF4-FFF2-40B4-BE49-F238E27FC236}">
                <a16:creationId xmlns:a16="http://schemas.microsoft.com/office/drawing/2014/main" id="{34AEA199-3010-4C86-895C-D48740DC2CF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4" b="6126"/>
          <a:stretch/>
        </p:blipFill>
        <p:spPr bwMode="auto">
          <a:xfrm>
            <a:off x="5273563" y="2924944"/>
            <a:ext cx="2458409" cy="1996334"/>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1">
            <a:extLst>
              <a:ext uri="{FF2B5EF4-FFF2-40B4-BE49-F238E27FC236}">
                <a16:creationId xmlns:a16="http://schemas.microsoft.com/office/drawing/2014/main" id="{D567EE2A-E3A0-4B2C-9B48-E2F76A070AF8}"/>
              </a:ext>
            </a:extLst>
          </p:cNvPr>
          <p:cNvSpPr txBox="1">
            <a:spLocks/>
          </p:cNvSpPr>
          <p:nvPr/>
        </p:nvSpPr>
        <p:spPr>
          <a:xfrm>
            <a:off x="4426270" y="952627"/>
            <a:ext cx="334384" cy="38559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600"/>
              </a:spcAft>
              <a:buClrTx/>
              <a:buSzPct val="100000"/>
              <a:buFont typeface="Tw Cen MT" panose="020B0602020104020603" pitchFamily="34" charset="0"/>
              <a:buNone/>
              <a:tabLst/>
              <a:defRPr/>
            </a:pPr>
            <a:r>
              <a:rPr kumimoji="0" lang="en-US" sz="2000" b="0" i="0" u="none" strike="noStrike" kern="1200" cap="none" spc="0" normalizeH="0" baseline="0" noProof="0" dirty="0">
                <a:ln>
                  <a:noFill/>
                </a:ln>
                <a:solidFill>
                  <a:srgbClr val="000000"/>
                </a:solidFill>
                <a:effectLst/>
                <a:uLnTx/>
                <a:uFillTx/>
                <a:latin typeface="Tw Cen MT" panose="020B0602020104020603"/>
                <a:ea typeface="+mn-ea"/>
                <a:cs typeface="+mn-cs"/>
              </a:rPr>
              <a:t>1.</a:t>
            </a:r>
          </a:p>
        </p:txBody>
      </p:sp>
      <p:sp>
        <p:nvSpPr>
          <p:cNvPr id="11" name="Content Placeholder 1">
            <a:extLst>
              <a:ext uri="{FF2B5EF4-FFF2-40B4-BE49-F238E27FC236}">
                <a16:creationId xmlns:a16="http://schemas.microsoft.com/office/drawing/2014/main" id="{7473965C-32CC-4DC1-BBFB-146A21DB91EE}"/>
              </a:ext>
            </a:extLst>
          </p:cNvPr>
          <p:cNvSpPr txBox="1">
            <a:spLocks/>
          </p:cNvSpPr>
          <p:nvPr/>
        </p:nvSpPr>
        <p:spPr>
          <a:xfrm>
            <a:off x="6992299" y="1287992"/>
            <a:ext cx="334384" cy="38559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600"/>
              </a:spcAft>
              <a:buClrTx/>
              <a:buSzPct val="100000"/>
              <a:buFont typeface="Tw Cen MT" panose="020B0602020104020603" pitchFamily="34" charset="0"/>
              <a:buNone/>
              <a:tabLst/>
              <a:defRPr/>
            </a:pPr>
            <a:r>
              <a:rPr kumimoji="0" lang="en-US" sz="2000" b="0" i="0" u="none" strike="noStrike" kern="1200" cap="none" spc="0" normalizeH="0" baseline="0" noProof="0" dirty="0">
                <a:ln>
                  <a:noFill/>
                </a:ln>
                <a:solidFill>
                  <a:srgbClr val="000000"/>
                </a:solidFill>
                <a:effectLst/>
                <a:uLnTx/>
                <a:uFillTx/>
                <a:latin typeface="Tw Cen MT" panose="020B0602020104020603"/>
                <a:ea typeface="+mn-ea"/>
                <a:cs typeface="+mn-cs"/>
              </a:rPr>
              <a:t>2.</a:t>
            </a:r>
          </a:p>
        </p:txBody>
      </p:sp>
      <p:sp>
        <p:nvSpPr>
          <p:cNvPr id="12" name="Content Placeholder 1">
            <a:extLst>
              <a:ext uri="{FF2B5EF4-FFF2-40B4-BE49-F238E27FC236}">
                <a16:creationId xmlns:a16="http://schemas.microsoft.com/office/drawing/2014/main" id="{B9028A01-885E-498A-ACD0-3D848B29E4E3}"/>
              </a:ext>
            </a:extLst>
          </p:cNvPr>
          <p:cNvSpPr txBox="1">
            <a:spLocks/>
          </p:cNvSpPr>
          <p:nvPr/>
        </p:nvSpPr>
        <p:spPr>
          <a:xfrm>
            <a:off x="5106371" y="3236202"/>
            <a:ext cx="334384" cy="38559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600"/>
              </a:spcAft>
              <a:buClrTx/>
              <a:buSzPct val="100000"/>
              <a:buFont typeface="Tw Cen MT" panose="020B0602020104020603" pitchFamily="34" charset="0"/>
              <a:buNone/>
              <a:tabLst/>
              <a:defRPr/>
            </a:pPr>
            <a:r>
              <a:rPr kumimoji="0" lang="en-US" sz="2000" b="0" i="0" u="none" strike="noStrike" kern="1200" cap="none" spc="0" normalizeH="0" baseline="0" noProof="0" dirty="0">
                <a:ln>
                  <a:noFill/>
                </a:ln>
                <a:solidFill>
                  <a:srgbClr val="000000"/>
                </a:solidFill>
                <a:effectLst/>
                <a:uLnTx/>
                <a:uFillTx/>
                <a:latin typeface="Tw Cen MT" panose="020B0602020104020603"/>
                <a:ea typeface="+mn-ea"/>
                <a:cs typeface="+mn-cs"/>
              </a:rPr>
              <a:t>3.</a:t>
            </a:r>
          </a:p>
        </p:txBody>
      </p:sp>
      <p:sp>
        <p:nvSpPr>
          <p:cNvPr id="13" name="Content Placeholder 1">
            <a:extLst>
              <a:ext uri="{FF2B5EF4-FFF2-40B4-BE49-F238E27FC236}">
                <a16:creationId xmlns:a16="http://schemas.microsoft.com/office/drawing/2014/main" id="{14415C64-AADD-4DC9-8D01-63999BF67699}"/>
              </a:ext>
            </a:extLst>
          </p:cNvPr>
          <p:cNvSpPr txBox="1">
            <a:spLocks/>
          </p:cNvSpPr>
          <p:nvPr/>
        </p:nvSpPr>
        <p:spPr>
          <a:xfrm>
            <a:off x="5652120" y="4959560"/>
            <a:ext cx="334384" cy="38559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600"/>
              </a:spcAft>
              <a:buClrTx/>
              <a:buSzPct val="100000"/>
              <a:buFont typeface="Tw Cen MT" panose="020B0602020104020603" pitchFamily="34" charset="0"/>
              <a:buNone/>
              <a:tabLst/>
              <a:defRPr/>
            </a:pPr>
            <a:r>
              <a:rPr kumimoji="0" lang="en-US" sz="2000" b="0" i="0" u="none" strike="noStrike" kern="1200" cap="none" spc="0" normalizeH="0" baseline="0" noProof="0" dirty="0">
                <a:ln>
                  <a:noFill/>
                </a:ln>
                <a:solidFill>
                  <a:srgbClr val="000000"/>
                </a:solidFill>
                <a:effectLst/>
                <a:uLnTx/>
                <a:uFillTx/>
                <a:latin typeface="Tw Cen MT" panose="020B0602020104020603"/>
                <a:ea typeface="+mn-ea"/>
                <a:cs typeface="+mn-cs"/>
              </a:rPr>
              <a:t>4.</a:t>
            </a:r>
          </a:p>
        </p:txBody>
      </p:sp>
    </p:spTree>
    <p:extLst>
      <p:ext uri="{BB962C8B-B14F-4D97-AF65-F5344CB8AC3E}">
        <p14:creationId xmlns:p14="http://schemas.microsoft.com/office/powerpoint/2010/main" val="27608971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9E4C68A-A4A9-48A4-9FF2-D2896B1EA0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2B9AEA5-52CB-49A6-AF8A-33502F291B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0" y="804333"/>
            <a:ext cx="3490722" cy="5249334"/>
          </a:xfrm>
        </p:spPr>
        <p:txBody>
          <a:bodyPr>
            <a:normAutofit/>
          </a:bodyPr>
          <a:lstStyle/>
          <a:p>
            <a:pPr algn="r"/>
            <a:r>
              <a:rPr lang="en-GB" sz="4800" dirty="0" smtClean="0">
                <a:solidFill>
                  <a:srgbClr val="FFFFFF"/>
                </a:solidFill>
              </a:rPr>
              <a:t>Thermoplastics</a:t>
            </a:r>
            <a:endParaRPr lang="en-GB" sz="4800" dirty="0">
              <a:solidFill>
                <a:srgbClr val="FFFFFF"/>
              </a:solidFill>
            </a:endParaRPr>
          </a:p>
        </p:txBody>
      </p:sp>
      <p:sp>
        <p:nvSpPr>
          <p:cNvPr id="5" name="Content Placeholder 4"/>
          <p:cNvSpPr>
            <a:spLocks noGrp="1"/>
          </p:cNvSpPr>
          <p:nvPr>
            <p:ph idx="1"/>
          </p:nvPr>
        </p:nvSpPr>
        <p:spPr>
          <a:xfrm>
            <a:off x="3635896" y="111512"/>
            <a:ext cx="5328592" cy="6557848"/>
          </a:xfrm>
        </p:spPr>
        <p:txBody>
          <a:bodyPr/>
          <a:lstStyle/>
          <a:p>
            <a:pPr marL="0" indent="0">
              <a:spcBef>
                <a:spcPct val="50000"/>
              </a:spcBef>
              <a:buNone/>
            </a:pPr>
            <a:r>
              <a:rPr lang="en-US" i="1" dirty="0"/>
              <a:t>Thermoplastics</a:t>
            </a:r>
            <a:r>
              <a:rPr lang="en-US" dirty="0"/>
              <a:t> </a:t>
            </a:r>
            <a:r>
              <a:rPr lang="en-US" b="1" dirty="0"/>
              <a:t>soften when heated</a:t>
            </a:r>
            <a:r>
              <a:rPr lang="en-US" dirty="0"/>
              <a:t> and </a:t>
            </a:r>
            <a:r>
              <a:rPr lang="en-US" b="1" dirty="0"/>
              <a:t>harden again when cool</a:t>
            </a:r>
            <a:r>
              <a:rPr lang="en-US" dirty="0"/>
              <a:t>. This process can be repeated </a:t>
            </a:r>
            <a:r>
              <a:rPr lang="en-US" b="1" dirty="0"/>
              <a:t>indefinitely.</a:t>
            </a:r>
            <a:r>
              <a:rPr lang="en-US" dirty="0"/>
              <a:t> </a:t>
            </a:r>
          </a:p>
          <a:p>
            <a:pPr marL="0" indent="0">
              <a:spcBef>
                <a:spcPct val="50000"/>
              </a:spcBef>
              <a:buNone/>
            </a:pPr>
            <a:r>
              <a:rPr lang="en-US" dirty="0"/>
              <a:t>When </a:t>
            </a:r>
            <a:r>
              <a:rPr lang="en-US" i="1" dirty="0"/>
              <a:t>Thermoplastics</a:t>
            </a:r>
            <a:r>
              <a:rPr lang="en-US" dirty="0"/>
              <a:t> are </a:t>
            </a:r>
            <a:r>
              <a:rPr lang="en-US" b="1" dirty="0"/>
              <a:t>soft</a:t>
            </a:r>
            <a:r>
              <a:rPr lang="en-US" dirty="0"/>
              <a:t> they are </a:t>
            </a:r>
            <a:r>
              <a:rPr lang="en-US" b="1" dirty="0"/>
              <a:t>easily formed</a:t>
            </a:r>
            <a:r>
              <a:rPr lang="en-US" dirty="0"/>
              <a:t> under pressure. When gently </a:t>
            </a:r>
            <a:r>
              <a:rPr lang="en-US" b="1" dirty="0"/>
              <a:t>reheated</a:t>
            </a:r>
            <a:r>
              <a:rPr lang="en-US" dirty="0"/>
              <a:t> it will return to it </a:t>
            </a:r>
            <a:r>
              <a:rPr lang="en-US" b="1" dirty="0"/>
              <a:t>original shape</a:t>
            </a:r>
            <a:r>
              <a:rPr lang="en-US" dirty="0"/>
              <a:t>. This is called </a:t>
            </a:r>
            <a:r>
              <a:rPr lang="en-US" b="1" i="1" dirty="0"/>
              <a:t>Plastic Memory.</a:t>
            </a:r>
            <a:r>
              <a:rPr lang="en-US" dirty="0"/>
              <a:t> </a:t>
            </a:r>
          </a:p>
          <a:p>
            <a:pPr marL="0" indent="0">
              <a:spcBef>
                <a:spcPct val="50000"/>
              </a:spcBef>
              <a:buNone/>
            </a:pPr>
            <a:r>
              <a:rPr lang="en-US" i="1" dirty="0"/>
              <a:t>Thermoplastics</a:t>
            </a:r>
            <a:r>
              <a:rPr lang="en-US" dirty="0"/>
              <a:t> are used in products which </a:t>
            </a:r>
            <a:r>
              <a:rPr lang="en-US" b="1" dirty="0"/>
              <a:t>do not</a:t>
            </a:r>
            <a:r>
              <a:rPr lang="en-US" dirty="0"/>
              <a:t> have to </a:t>
            </a:r>
            <a:r>
              <a:rPr lang="en-US" b="1" dirty="0"/>
              <a:t>withstand high temperatures</a:t>
            </a:r>
            <a:r>
              <a:rPr lang="en-US" dirty="0"/>
              <a:t>.</a:t>
            </a:r>
          </a:p>
          <a:p>
            <a:pPr marL="0" indent="0">
              <a:spcBef>
                <a:spcPct val="50000"/>
              </a:spcBef>
              <a:buNone/>
            </a:pPr>
            <a:r>
              <a:rPr lang="en-US" b="1" dirty="0"/>
              <a:t>Ice</a:t>
            </a:r>
            <a:r>
              <a:rPr lang="en-US" dirty="0"/>
              <a:t> is a good analogy for this. When </a:t>
            </a:r>
            <a:r>
              <a:rPr lang="en-US" b="1" dirty="0"/>
              <a:t>cold it is hard</a:t>
            </a:r>
            <a:r>
              <a:rPr lang="en-US" dirty="0"/>
              <a:t> and </a:t>
            </a:r>
            <a:r>
              <a:rPr lang="en-US" b="1" dirty="0"/>
              <a:t>cannot</a:t>
            </a:r>
            <a:r>
              <a:rPr lang="en-US" dirty="0"/>
              <a:t> be </a:t>
            </a:r>
            <a:r>
              <a:rPr lang="en-US" b="1" dirty="0" err="1"/>
              <a:t>moulded</a:t>
            </a:r>
            <a:r>
              <a:rPr lang="en-US" dirty="0"/>
              <a:t> but when </a:t>
            </a:r>
            <a:r>
              <a:rPr lang="en-US" b="1" dirty="0"/>
              <a:t>heat </a:t>
            </a:r>
            <a:r>
              <a:rPr lang="en-US" dirty="0"/>
              <a:t>is applied it returns to a </a:t>
            </a:r>
            <a:r>
              <a:rPr lang="en-US" b="1" dirty="0"/>
              <a:t>liquid state</a:t>
            </a:r>
            <a:r>
              <a:rPr lang="en-US" dirty="0"/>
              <a:t> and can be </a:t>
            </a:r>
            <a:r>
              <a:rPr lang="en-US" b="1" dirty="0"/>
              <a:t>poured</a:t>
            </a:r>
            <a:r>
              <a:rPr lang="en-US" dirty="0"/>
              <a:t> easily, when poured into the desired shape it can then be cooled down and it will become </a:t>
            </a:r>
            <a:r>
              <a:rPr lang="en-US" b="1" dirty="0"/>
              <a:t>hard </a:t>
            </a:r>
            <a:r>
              <a:rPr lang="en-US" dirty="0"/>
              <a:t>again.</a:t>
            </a:r>
          </a:p>
          <a:p>
            <a:pPr marL="0" indent="0">
              <a:buNone/>
            </a:pPr>
            <a:endParaRPr lang="en-GB" dirty="0"/>
          </a:p>
        </p:txBody>
      </p:sp>
      <p:pic>
        <p:nvPicPr>
          <p:cNvPr id="8" name="Picture 9" descr="2_duplo_lego_brick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85418" y="5157192"/>
            <a:ext cx="1368427" cy="136842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ice_cub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6237" y="5157193"/>
            <a:ext cx="2268251"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3197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4550112" cy="1499616"/>
          </a:xfrm>
        </p:spPr>
        <p:txBody>
          <a:bodyPr>
            <a:normAutofit/>
          </a:bodyPr>
          <a:lstStyle/>
          <a:p>
            <a:r>
              <a:rPr lang="en-GB">
                <a:solidFill>
                  <a:srgbClr val="000000"/>
                </a:solidFill>
              </a:rPr>
              <a:t>Thermoplastics</a:t>
            </a:r>
            <a:br>
              <a:rPr lang="en-GB">
                <a:solidFill>
                  <a:srgbClr val="000000"/>
                </a:solidFill>
              </a:rPr>
            </a:br>
            <a:r>
              <a:rPr lang="en-GB">
                <a:solidFill>
                  <a:srgbClr val="000000"/>
                </a:solidFill>
              </a:rPr>
              <a:t>examples</a:t>
            </a:r>
            <a:endParaRPr lang="en-GB" dirty="0">
              <a:solidFill>
                <a:srgbClr val="000000"/>
              </a:solidFill>
            </a:endParaRPr>
          </a:p>
        </p:txBody>
      </p:sp>
      <p:sp>
        <p:nvSpPr>
          <p:cNvPr id="2" name="Content Placeholder 1"/>
          <p:cNvSpPr>
            <a:spLocks noGrp="1"/>
          </p:cNvSpPr>
          <p:nvPr>
            <p:ph idx="1"/>
          </p:nvPr>
        </p:nvSpPr>
        <p:spPr>
          <a:xfrm>
            <a:off x="768096" y="2286000"/>
            <a:ext cx="4550112" cy="4023360"/>
          </a:xfrm>
        </p:spPr>
        <p:txBody>
          <a:bodyPr>
            <a:normAutofit/>
          </a:bodyPr>
          <a:lstStyle/>
          <a:p>
            <a:pPr marL="457200" indent="-457200">
              <a:spcBef>
                <a:spcPts val="0"/>
              </a:spcBef>
              <a:spcAft>
                <a:spcPts val="600"/>
              </a:spcAft>
              <a:buClrTx/>
              <a:buFont typeface="+mj-lt"/>
              <a:buAutoNum type="arabicPeriod"/>
            </a:pPr>
            <a:r>
              <a:rPr lang="en-US" dirty="0">
                <a:solidFill>
                  <a:srgbClr val="000000"/>
                </a:solidFill>
              </a:rPr>
              <a:t> </a:t>
            </a:r>
            <a:r>
              <a:rPr lang="en-US" b="1" dirty="0">
                <a:solidFill>
                  <a:srgbClr val="000000"/>
                </a:solidFill>
              </a:rPr>
              <a:t>Polythene</a:t>
            </a:r>
            <a:r>
              <a:rPr lang="en-US" dirty="0">
                <a:solidFill>
                  <a:srgbClr val="000000"/>
                </a:solidFill>
              </a:rPr>
              <a:t> (e.g. plastic bags)</a:t>
            </a:r>
          </a:p>
          <a:p>
            <a:pPr marL="457200" indent="-457200">
              <a:spcBef>
                <a:spcPts val="0"/>
              </a:spcBef>
              <a:spcAft>
                <a:spcPts val="600"/>
              </a:spcAft>
              <a:buClrTx/>
              <a:buFont typeface="+mj-lt"/>
              <a:buAutoNum type="arabicPeriod"/>
            </a:pPr>
            <a:r>
              <a:rPr lang="en-US" dirty="0">
                <a:solidFill>
                  <a:srgbClr val="000000"/>
                </a:solidFill>
              </a:rPr>
              <a:t> </a:t>
            </a:r>
            <a:r>
              <a:rPr lang="en-US" b="1" dirty="0">
                <a:solidFill>
                  <a:srgbClr val="000000"/>
                </a:solidFill>
              </a:rPr>
              <a:t>Polypropylene</a:t>
            </a:r>
            <a:r>
              <a:rPr lang="en-US" dirty="0">
                <a:solidFill>
                  <a:srgbClr val="000000"/>
                </a:solidFill>
              </a:rPr>
              <a:t> (e.g. medical equipment, syringes)</a:t>
            </a:r>
          </a:p>
          <a:p>
            <a:pPr marL="457200" indent="-457200">
              <a:spcBef>
                <a:spcPts val="0"/>
              </a:spcBef>
              <a:spcAft>
                <a:spcPts val="600"/>
              </a:spcAft>
              <a:buClrTx/>
              <a:buFont typeface="+mj-lt"/>
              <a:buAutoNum type="arabicPeriod"/>
            </a:pPr>
            <a:r>
              <a:rPr lang="en-US" dirty="0">
                <a:solidFill>
                  <a:srgbClr val="000000"/>
                </a:solidFill>
              </a:rPr>
              <a:t> </a:t>
            </a:r>
            <a:r>
              <a:rPr lang="en-US" b="1" dirty="0">
                <a:solidFill>
                  <a:srgbClr val="000000"/>
                </a:solidFill>
              </a:rPr>
              <a:t>Polystyrene</a:t>
            </a:r>
            <a:r>
              <a:rPr lang="en-US" dirty="0">
                <a:solidFill>
                  <a:srgbClr val="000000"/>
                </a:solidFill>
              </a:rPr>
              <a:t> (e.g. packaging)</a:t>
            </a:r>
          </a:p>
          <a:p>
            <a:pPr marL="457200" indent="-457200">
              <a:spcBef>
                <a:spcPts val="0"/>
              </a:spcBef>
              <a:spcAft>
                <a:spcPts val="600"/>
              </a:spcAft>
              <a:buClrTx/>
              <a:buFont typeface="+mj-lt"/>
              <a:buAutoNum type="arabicPeriod"/>
            </a:pPr>
            <a:r>
              <a:rPr lang="en-US" dirty="0">
                <a:solidFill>
                  <a:srgbClr val="000000"/>
                </a:solidFill>
              </a:rPr>
              <a:t> </a:t>
            </a:r>
            <a:r>
              <a:rPr lang="en-US" b="1" dirty="0">
                <a:solidFill>
                  <a:srgbClr val="000000"/>
                </a:solidFill>
              </a:rPr>
              <a:t>Polyvinylchloride</a:t>
            </a:r>
            <a:r>
              <a:rPr lang="en-US" dirty="0">
                <a:solidFill>
                  <a:srgbClr val="000000"/>
                </a:solidFill>
              </a:rPr>
              <a:t> (e.g. gutters)</a:t>
            </a:r>
          </a:p>
          <a:p>
            <a:pPr marL="457200" indent="-457200">
              <a:spcBef>
                <a:spcPts val="0"/>
              </a:spcBef>
              <a:spcAft>
                <a:spcPts val="600"/>
              </a:spcAft>
              <a:buClrTx/>
              <a:buFont typeface="+mj-lt"/>
              <a:buAutoNum type="arabicPeriod"/>
            </a:pPr>
            <a:r>
              <a:rPr lang="en-US" dirty="0">
                <a:solidFill>
                  <a:srgbClr val="000000"/>
                </a:solidFill>
              </a:rPr>
              <a:t> </a:t>
            </a:r>
            <a:r>
              <a:rPr lang="en-US" b="1" dirty="0">
                <a:solidFill>
                  <a:srgbClr val="000000"/>
                </a:solidFill>
              </a:rPr>
              <a:t>Acrylic</a:t>
            </a:r>
            <a:r>
              <a:rPr lang="en-US" dirty="0">
                <a:solidFill>
                  <a:srgbClr val="000000"/>
                </a:solidFill>
              </a:rPr>
              <a:t> (e.g. windows, car reflectors)</a:t>
            </a:r>
          </a:p>
          <a:p>
            <a:pPr marL="457200" indent="-457200">
              <a:spcBef>
                <a:spcPts val="0"/>
              </a:spcBef>
              <a:spcAft>
                <a:spcPts val="600"/>
              </a:spcAft>
              <a:buClrTx/>
              <a:buFont typeface="+mj-lt"/>
              <a:buAutoNum type="arabicPeriod"/>
            </a:pPr>
            <a:endParaRPr lang="en-US" dirty="0">
              <a:solidFill>
                <a:srgbClr val="000000"/>
              </a:solidFill>
            </a:endParaRPr>
          </a:p>
        </p:txBody>
      </p:sp>
      <p:pic>
        <p:nvPicPr>
          <p:cNvPr id="6146" name="Picture 2" descr="Mountain News: Plastic bag ban stands Mountain News: Plastic bag ...">
            <a:extLst>
              <a:ext uri="{FF2B5EF4-FFF2-40B4-BE49-F238E27FC236}">
                <a16:creationId xmlns:a16="http://schemas.microsoft.com/office/drawing/2014/main" id="{0B309E58-0EEA-42D1-B9B8-F447BFB2F4A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4198" y="374326"/>
            <a:ext cx="3074234" cy="192139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BD Emerald 5ml syringe with 22G x 1 1/4&quot; Needle - pack of 100">
            <a:extLst>
              <a:ext uri="{FF2B5EF4-FFF2-40B4-BE49-F238E27FC236}">
                <a16:creationId xmlns:a16="http://schemas.microsoft.com/office/drawing/2014/main" id="{76EB3835-5594-4BB2-9B69-73D4A7ECDEC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1793" y="2024908"/>
            <a:ext cx="2295721" cy="229572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Polystyrene - Wikipedia">
            <a:extLst>
              <a:ext uri="{FF2B5EF4-FFF2-40B4-BE49-F238E27FC236}">
                <a16:creationId xmlns:a16="http://schemas.microsoft.com/office/drawing/2014/main" id="{22748A47-D517-4E70-A6DE-4303F2FA07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3869" y="4612788"/>
            <a:ext cx="2095500" cy="189547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Metal Background png download - 570*570 - Free Transparent ...">
            <a:extLst>
              <a:ext uri="{FF2B5EF4-FFF2-40B4-BE49-F238E27FC236}">
                <a16:creationId xmlns:a16="http://schemas.microsoft.com/office/drawing/2014/main" id="{4BF5E8D3-72E0-4D38-B7CC-942AFE1D64B9}"/>
              </a:ext>
            </a:extLst>
          </p:cNvPr>
          <p:cNvPicPr>
            <a:picLocks noChangeAspect="1" noChangeArrowheads="1"/>
          </p:cNvPicPr>
          <p:nvPr/>
        </p:nvPicPr>
        <p:blipFill rotWithShape="1">
          <a:blip r:embed="rId5" cstate="print">
            <a:clrChange>
              <a:clrFrom>
                <a:srgbClr val="EEEEEE"/>
              </a:clrFrom>
              <a:clrTo>
                <a:srgbClr val="EEEEEE">
                  <a:alpha val="0"/>
                </a:srgbClr>
              </a:clrTo>
            </a:clrChange>
            <a:extLst>
              <a:ext uri="{28A0092B-C50C-407E-A947-70E740481C1C}">
                <a14:useLocalDpi xmlns:a14="http://schemas.microsoft.com/office/drawing/2010/main" val="0"/>
              </a:ext>
            </a:extLst>
          </a:blip>
          <a:srcRect l="12332" t="10058" r="26019" b="16601"/>
          <a:stretch/>
        </p:blipFill>
        <p:spPr bwMode="auto">
          <a:xfrm>
            <a:off x="3829393" y="4726505"/>
            <a:ext cx="2160240" cy="1656184"/>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Coloured Frosted Cast Acrylic Sheet Cut To Size">
            <a:extLst>
              <a:ext uri="{FF2B5EF4-FFF2-40B4-BE49-F238E27FC236}">
                <a16:creationId xmlns:a16="http://schemas.microsoft.com/office/drawing/2014/main" id="{0E628D8F-6822-450B-8FCC-09BF1FF66C85}"/>
              </a:ext>
            </a:extLst>
          </p:cNvPr>
          <p:cNvPicPr>
            <a:picLocks noChangeAspect="1" noChangeArrowheads="1"/>
          </p:cNvPicPr>
          <p:nvPr/>
        </p:nvPicPr>
        <p:blipFill>
          <a:blip r:embed="rId6">
            <a:clrChange>
              <a:clrFrom>
                <a:srgbClr val="FAFAFA"/>
              </a:clrFrom>
              <a:clrTo>
                <a:srgbClr val="FAFAFA">
                  <a:alpha val="0"/>
                </a:srgbClr>
              </a:clrTo>
            </a:clrChange>
            <a:extLst>
              <a:ext uri="{28A0092B-C50C-407E-A947-70E740481C1C}">
                <a14:useLocalDpi xmlns:a14="http://schemas.microsoft.com/office/drawing/2010/main" val="0"/>
              </a:ext>
            </a:extLst>
          </a:blip>
          <a:srcRect/>
          <a:stretch>
            <a:fillRect/>
          </a:stretch>
        </p:blipFill>
        <p:spPr bwMode="auto">
          <a:xfrm>
            <a:off x="609287" y="4840222"/>
            <a:ext cx="2838450" cy="1428750"/>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1">
            <a:extLst>
              <a:ext uri="{FF2B5EF4-FFF2-40B4-BE49-F238E27FC236}">
                <a16:creationId xmlns:a16="http://schemas.microsoft.com/office/drawing/2014/main" id="{6D0B9ECE-88F8-44E3-AD0A-030721C1D90E}"/>
              </a:ext>
            </a:extLst>
          </p:cNvPr>
          <p:cNvSpPr txBox="1">
            <a:spLocks/>
          </p:cNvSpPr>
          <p:nvPr/>
        </p:nvSpPr>
        <p:spPr>
          <a:xfrm>
            <a:off x="6296677" y="814022"/>
            <a:ext cx="334384" cy="38559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spcBef>
                <a:spcPts val="0"/>
              </a:spcBef>
              <a:spcAft>
                <a:spcPts val="600"/>
              </a:spcAft>
              <a:buClrTx/>
              <a:buNone/>
            </a:pPr>
            <a:r>
              <a:rPr lang="en-US" dirty="0">
                <a:solidFill>
                  <a:srgbClr val="000000"/>
                </a:solidFill>
              </a:rPr>
              <a:t>1.</a:t>
            </a:r>
          </a:p>
        </p:txBody>
      </p:sp>
      <p:sp>
        <p:nvSpPr>
          <p:cNvPr id="12" name="Content Placeholder 1">
            <a:extLst>
              <a:ext uri="{FF2B5EF4-FFF2-40B4-BE49-F238E27FC236}">
                <a16:creationId xmlns:a16="http://schemas.microsoft.com/office/drawing/2014/main" id="{D260E518-1125-4052-8617-C5D750C9BC08}"/>
              </a:ext>
            </a:extLst>
          </p:cNvPr>
          <p:cNvSpPr txBox="1">
            <a:spLocks/>
          </p:cNvSpPr>
          <p:nvPr/>
        </p:nvSpPr>
        <p:spPr>
          <a:xfrm>
            <a:off x="6701719" y="3236202"/>
            <a:ext cx="334384" cy="38559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spcBef>
                <a:spcPts val="0"/>
              </a:spcBef>
              <a:spcAft>
                <a:spcPts val="600"/>
              </a:spcAft>
              <a:buClrTx/>
              <a:buNone/>
            </a:pPr>
            <a:r>
              <a:rPr lang="en-US" dirty="0">
                <a:solidFill>
                  <a:srgbClr val="000000"/>
                </a:solidFill>
              </a:rPr>
              <a:t>2.</a:t>
            </a:r>
          </a:p>
        </p:txBody>
      </p:sp>
      <p:sp>
        <p:nvSpPr>
          <p:cNvPr id="13" name="Content Placeholder 1">
            <a:extLst>
              <a:ext uri="{FF2B5EF4-FFF2-40B4-BE49-F238E27FC236}">
                <a16:creationId xmlns:a16="http://schemas.microsoft.com/office/drawing/2014/main" id="{A7AE256A-538D-47DE-8E3F-A2ABBFF2BFE5}"/>
              </a:ext>
            </a:extLst>
          </p:cNvPr>
          <p:cNvSpPr txBox="1">
            <a:spLocks/>
          </p:cNvSpPr>
          <p:nvPr/>
        </p:nvSpPr>
        <p:spPr>
          <a:xfrm>
            <a:off x="6765679" y="6111858"/>
            <a:ext cx="334384" cy="38559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spcBef>
                <a:spcPts val="0"/>
              </a:spcBef>
              <a:spcAft>
                <a:spcPts val="600"/>
              </a:spcAft>
              <a:buClrTx/>
              <a:buNone/>
            </a:pPr>
            <a:r>
              <a:rPr lang="en-US" dirty="0">
                <a:solidFill>
                  <a:srgbClr val="000000"/>
                </a:solidFill>
              </a:rPr>
              <a:t>3.</a:t>
            </a:r>
          </a:p>
        </p:txBody>
      </p:sp>
      <p:sp>
        <p:nvSpPr>
          <p:cNvPr id="14" name="Content Placeholder 1">
            <a:extLst>
              <a:ext uri="{FF2B5EF4-FFF2-40B4-BE49-F238E27FC236}">
                <a16:creationId xmlns:a16="http://schemas.microsoft.com/office/drawing/2014/main" id="{2641540E-1631-46E9-B665-ECBCC102393C}"/>
              </a:ext>
            </a:extLst>
          </p:cNvPr>
          <p:cNvSpPr txBox="1">
            <a:spLocks/>
          </p:cNvSpPr>
          <p:nvPr/>
        </p:nvSpPr>
        <p:spPr>
          <a:xfrm>
            <a:off x="4404808" y="5840961"/>
            <a:ext cx="334384" cy="38559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spcBef>
                <a:spcPts val="0"/>
              </a:spcBef>
              <a:spcAft>
                <a:spcPts val="600"/>
              </a:spcAft>
              <a:buClrTx/>
              <a:buNone/>
            </a:pPr>
            <a:r>
              <a:rPr lang="en-US" dirty="0">
                <a:solidFill>
                  <a:srgbClr val="000000"/>
                </a:solidFill>
              </a:rPr>
              <a:t>4.</a:t>
            </a:r>
          </a:p>
        </p:txBody>
      </p:sp>
      <p:sp>
        <p:nvSpPr>
          <p:cNvPr id="15" name="Content Placeholder 1">
            <a:extLst>
              <a:ext uri="{FF2B5EF4-FFF2-40B4-BE49-F238E27FC236}">
                <a16:creationId xmlns:a16="http://schemas.microsoft.com/office/drawing/2014/main" id="{43812FD0-34C4-4A05-9A9B-3891EC6D3E24}"/>
              </a:ext>
            </a:extLst>
          </p:cNvPr>
          <p:cNvSpPr txBox="1">
            <a:spLocks/>
          </p:cNvSpPr>
          <p:nvPr/>
        </p:nvSpPr>
        <p:spPr>
          <a:xfrm>
            <a:off x="2915993" y="5997094"/>
            <a:ext cx="334384" cy="38559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spcBef>
                <a:spcPts val="0"/>
              </a:spcBef>
              <a:spcAft>
                <a:spcPts val="600"/>
              </a:spcAft>
              <a:buClrTx/>
              <a:buNone/>
            </a:pPr>
            <a:r>
              <a:rPr lang="en-US" dirty="0">
                <a:solidFill>
                  <a:srgbClr val="000000"/>
                </a:solidFill>
              </a:rPr>
              <a:t>5.</a:t>
            </a:r>
          </a:p>
        </p:txBody>
      </p:sp>
    </p:spTree>
    <p:extLst>
      <p:ext uri="{BB962C8B-B14F-4D97-AF65-F5344CB8AC3E}">
        <p14:creationId xmlns:p14="http://schemas.microsoft.com/office/powerpoint/2010/main" val="22669223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9E4C68A-A4A9-48A4-9FF2-D2896B1EA0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2B9AEA5-52CB-49A6-AF8A-33502F291B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0" y="804333"/>
            <a:ext cx="3490722" cy="5249334"/>
          </a:xfrm>
        </p:spPr>
        <p:txBody>
          <a:bodyPr>
            <a:normAutofit/>
          </a:bodyPr>
          <a:lstStyle/>
          <a:p>
            <a:pPr algn="r"/>
            <a:r>
              <a:rPr lang="en-GB" sz="4800" dirty="0" smtClean="0">
                <a:solidFill>
                  <a:srgbClr val="FFFFFF"/>
                </a:solidFill>
              </a:rPr>
              <a:t>elastomers</a:t>
            </a:r>
            <a:endParaRPr lang="en-GB" sz="4800" dirty="0">
              <a:solidFill>
                <a:srgbClr val="FFFFFF"/>
              </a:solidFill>
            </a:endParaRPr>
          </a:p>
        </p:txBody>
      </p:sp>
      <p:sp>
        <p:nvSpPr>
          <p:cNvPr id="5" name="Content Placeholder 4"/>
          <p:cNvSpPr>
            <a:spLocks noGrp="1"/>
          </p:cNvSpPr>
          <p:nvPr>
            <p:ph idx="1"/>
          </p:nvPr>
        </p:nvSpPr>
        <p:spPr>
          <a:xfrm>
            <a:off x="3635896" y="111512"/>
            <a:ext cx="5328592" cy="6557848"/>
          </a:xfrm>
        </p:spPr>
        <p:txBody>
          <a:bodyPr/>
          <a:lstStyle/>
          <a:p>
            <a:pPr marL="0" indent="0">
              <a:spcBef>
                <a:spcPct val="50000"/>
              </a:spcBef>
              <a:buNone/>
            </a:pPr>
            <a:r>
              <a:rPr lang="en-US" i="1" dirty="0"/>
              <a:t>Elastomers </a:t>
            </a:r>
            <a:r>
              <a:rPr lang="en-US" dirty="0"/>
              <a:t>are a particular type of </a:t>
            </a:r>
            <a:r>
              <a:rPr lang="en-US" b="1" dirty="0"/>
              <a:t>thermoplastics</a:t>
            </a:r>
            <a:r>
              <a:rPr lang="en-US" dirty="0"/>
              <a:t> which have </a:t>
            </a:r>
            <a:r>
              <a:rPr lang="en-US" b="1" dirty="0"/>
              <a:t>elastic properties.</a:t>
            </a:r>
            <a:endParaRPr lang="en-US" dirty="0"/>
          </a:p>
          <a:p>
            <a:pPr marL="0" indent="0">
              <a:spcBef>
                <a:spcPct val="50000"/>
              </a:spcBef>
              <a:buNone/>
            </a:pPr>
            <a:r>
              <a:rPr lang="en-US" dirty="0"/>
              <a:t>They can be likened to</a:t>
            </a:r>
            <a:r>
              <a:rPr lang="en-US" b="1" dirty="0"/>
              <a:t> rubber</a:t>
            </a:r>
            <a:r>
              <a:rPr lang="en-US" dirty="0"/>
              <a:t> in how they react to</a:t>
            </a:r>
            <a:r>
              <a:rPr lang="en-US" b="1" dirty="0"/>
              <a:t> pressure </a:t>
            </a:r>
            <a:r>
              <a:rPr lang="en-US" dirty="0"/>
              <a:t>and </a:t>
            </a:r>
            <a:r>
              <a:rPr lang="en-US" b="1" dirty="0"/>
              <a:t>feel to touch.</a:t>
            </a:r>
            <a:endParaRPr lang="en-US" dirty="0"/>
          </a:p>
          <a:p>
            <a:pPr marL="0" indent="0">
              <a:spcBef>
                <a:spcPct val="50000"/>
              </a:spcBef>
              <a:buNone/>
            </a:pPr>
            <a:r>
              <a:rPr lang="en-US" i="1" dirty="0"/>
              <a:t>Elastomers</a:t>
            </a:r>
            <a:r>
              <a:rPr lang="en-US" dirty="0"/>
              <a:t> can withstand a particularly large amount or </a:t>
            </a:r>
            <a:r>
              <a:rPr lang="en-US" b="1" dirty="0"/>
              <a:t>deformation</a:t>
            </a:r>
            <a:r>
              <a:rPr lang="en-US" dirty="0"/>
              <a:t> and can be </a:t>
            </a:r>
            <a:r>
              <a:rPr lang="en-US" b="1" dirty="0"/>
              <a:t>stretched several times</a:t>
            </a:r>
            <a:r>
              <a:rPr lang="en-US" dirty="0"/>
              <a:t> there original length.</a:t>
            </a:r>
          </a:p>
          <a:p>
            <a:pPr marL="0" indent="0">
              <a:spcBef>
                <a:spcPct val="50000"/>
              </a:spcBef>
              <a:buNone/>
            </a:pPr>
            <a:r>
              <a:rPr lang="en-US" dirty="0"/>
              <a:t>They can be used for </a:t>
            </a:r>
            <a:r>
              <a:rPr lang="en-US" b="1" dirty="0"/>
              <a:t>waterproof seals, flexible handles, sportswear and foam padding</a:t>
            </a:r>
            <a:r>
              <a:rPr lang="en-US" b="1" dirty="0" smtClean="0"/>
              <a:t>.</a:t>
            </a:r>
          </a:p>
          <a:p>
            <a:pPr marL="0" indent="0">
              <a:spcBef>
                <a:spcPct val="50000"/>
              </a:spcBef>
              <a:buNone/>
            </a:pPr>
            <a:r>
              <a:rPr lang="en-US" i="1" dirty="0" smtClean="0"/>
              <a:t>Examples include silicon elastomers, natural rubbers for tires etc. </a:t>
            </a:r>
            <a:endParaRPr lang="en-GB" i="1" dirty="0"/>
          </a:p>
          <a:p>
            <a:pPr marL="0" indent="0">
              <a:buNone/>
            </a:pPr>
            <a:endParaRPr lang="en-GB" dirty="0"/>
          </a:p>
        </p:txBody>
      </p:sp>
      <p:pic>
        <p:nvPicPr>
          <p:cNvPr id="10" name="Picture 9" descr="31JQ90ZGGD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0160" y="4962216"/>
            <a:ext cx="2086566" cy="192243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B0016P7KE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1885" y="4005064"/>
            <a:ext cx="2448272" cy="24482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0.gstatic.com/images?q=tbn:ANd9GcQI7pJqyWVh_nyQR7revpa4yzuT_Uq6rhx8R4s4bCYF3yCGyoQSTD9_O8SHLfU:https://i.redd.it/lyhpdisi7ja01.jpg&am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962216"/>
            <a:ext cx="1440160" cy="1922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4188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9E4C68A-A4A9-48A4-9FF2-D2896B1EA0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2B9AEA5-52CB-49A6-AF8A-33502F291B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0" y="111512"/>
            <a:ext cx="3490722" cy="1328523"/>
          </a:xfrm>
        </p:spPr>
        <p:txBody>
          <a:bodyPr>
            <a:normAutofit/>
          </a:bodyPr>
          <a:lstStyle/>
          <a:p>
            <a:pPr algn="r"/>
            <a:r>
              <a:rPr lang="en-GB" sz="4800" dirty="0" smtClean="0">
                <a:solidFill>
                  <a:srgbClr val="FFFFFF"/>
                </a:solidFill>
              </a:rPr>
              <a:t>Composite materials</a:t>
            </a:r>
            <a:endParaRPr lang="en-GB" sz="4800" dirty="0">
              <a:solidFill>
                <a:srgbClr val="FFFFFF"/>
              </a:solidFill>
            </a:endParaRPr>
          </a:p>
        </p:txBody>
      </p:sp>
      <p:sp>
        <p:nvSpPr>
          <p:cNvPr id="5" name="Content Placeholder 4"/>
          <p:cNvSpPr>
            <a:spLocks noGrp="1"/>
          </p:cNvSpPr>
          <p:nvPr>
            <p:ph idx="1"/>
          </p:nvPr>
        </p:nvSpPr>
        <p:spPr>
          <a:xfrm>
            <a:off x="3635896" y="111512"/>
            <a:ext cx="5328592" cy="6557848"/>
          </a:xfrm>
        </p:spPr>
        <p:txBody>
          <a:bodyPr/>
          <a:lstStyle/>
          <a:p>
            <a:pPr marL="0" indent="0">
              <a:spcBef>
                <a:spcPct val="50000"/>
              </a:spcBef>
              <a:buNone/>
            </a:pPr>
            <a:r>
              <a:rPr lang="en-US" dirty="0"/>
              <a:t>A </a:t>
            </a:r>
            <a:r>
              <a:rPr lang="en-US" i="1" dirty="0"/>
              <a:t>Composite Material</a:t>
            </a:r>
            <a:r>
              <a:rPr lang="en-US" dirty="0"/>
              <a:t> consists of </a:t>
            </a:r>
            <a:r>
              <a:rPr lang="en-US" b="1" dirty="0"/>
              <a:t>two or more substances</a:t>
            </a:r>
            <a:r>
              <a:rPr lang="en-US" dirty="0"/>
              <a:t> which combine to produce a material with </a:t>
            </a:r>
            <a:r>
              <a:rPr lang="en-US" b="1" dirty="0"/>
              <a:t>properties</a:t>
            </a:r>
            <a:r>
              <a:rPr lang="en-US" dirty="0"/>
              <a:t> which </a:t>
            </a:r>
            <a:r>
              <a:rPr lang="en-US" b="1" dirty="0"/>
              <a:t>cannot be achieved</a:t>
            </a:r>
            <a:r>
              <a:rPr lang="en-US" dirty="0"/>
              <a:t> by any </a:t>
            </a:r>
            <a:r>
              <a:rPr lang="en-US" b="1" dirty="0"/>
              <a:t>individual substance</a:t>
            </a:r>
            <a:r>
              <a:rPr lang="en-US" dirty="0"/>
              <a:t>.</a:t>
            </a:r>
          </a:p>
          <a:p>
            <a:pPr marL="0" indent="0">
              <a:spcBef>
                <a:spcPct val="50000"/>
              </a:spcBef>
              <a:buNone/>
            </a:pPr>
            <a:r>
              <a:rPr lang="en-US" dirty="0"/>
              <a:t>A good example of this is the use of carbon </a:t>
            </a:r>
            <a:r>
              <a:rPr lang="en-US" dirty="0" err="1"/>
              <a:t>fibres</a:t>
            </a:r>
            <a:r>
              <a:rPr lang="en-US" dirty="0"/>
              <a:t> embedded in resin </a:t>
            </a:r>
            <a:r>
              <a:rPr lang="en-US" b="1" dirty="0"/>
              <a:t>(Carbon </a:t>
            </a:r>
            <a:r>
              <a:rPr lang="en-US" b="1" dirty="0" err="1"/>
              <a:t>Fibre</a:t>
            </a:r>
            <a:r>
              <a:rPr lang="en-US" b="1" dirty="0"/>
              <a:t> Reinforced Plastic or CFRP</a:t>
            </a:r>
            <a:r>
              <a:rPr lang="en-US" b="1" dirty="0" smtClean="0"/>
              <a:t>). </a:t>
            </a:r>
            <a:r>
              <a:rPr lang="en-US" sz="2000" dirty="0" smtClean="0"/>
              <a:t>This </a:t>
            </a:r>
            <a:r>
              <a:rPr lang="en-US" sz="2000" dirty="0"/>
              <a:t>material is </a:t>
            </a:r>
            <a:r>
              <a:rPr lang="en-US" sz="2000" b="1" dirty="0"/>
              <a:t>light weight</a:t>
            </a:r>
            <a:r>
              <a:rPr lang="en-US" sz="2000" dirty="0"/>
              <a:t> but has a </a:t>
            </a:r>
            <a:r>
              <a:rPr lang="en-US" sz="2000" b="1" dirty="0"/>
              <a:t>high tensile strength</a:t>
            </a:r>
            <a:r>
              <a:rPr lang="en-US" sz="2000" dirty="0"/>
              <a:t> while also having better </a:t>
            </a:r>
            <a:r>
              <a:rPr lang="en-US" sz="2000" b="1" dirty="0"/>
              <a:t>corrosion resistance</a:t>
            </a:r>
            <a:r>
              <a:rPr lang="en-US" sz="2000" dirty="0"/>
              <a:t> and </a:t>
            </a:r>
            <a:r>
              <a:rPr lang="en-US" sz="2000" b="1" dirty="0"/>
              <a:t>fatigue performance</a:t>
            </a:r>
            <a:r>
              <a:rPr lang="en-US" sz="2000" dirty="0"/>
              <a:t> than most metal alloys. It is used in </a:t>
            </a:r>
            <a:r>
              <a:rPr lang="en-US" sz="2000" b="1" dirty="0"/>
              <a:t>car chassis and aerospace design</a:t>
            </a:r>
            <a:r>
              <a:rPr lang="en-US" sz="2000" dirty="0"/>
              <a:t>.</a:t>
            </a:r>
          </a:p>
          <a:p>
            <a:pPr marL="0" indent="0">
              <a:spcBef>
                <a:spcPct val="50000"/>
              </a:spcBef>
              <a:buNone/>
            </a:pPr>
            <a:r>
              <a:rPr lang="en-US" dirty="0"/>
              <a:t>One of the components forms the </a:t>
            </a:r>
            <a:r>
              <a:rPr lang="en-US" b="1" dirty="0"/>
              <a:t>matrix or base material</a:t>
            </a:r>
            <a:r>
              <a:rPr lang="en-US" dirty="0"/>
              <a:t> while the other component provides </a:t>
            </a:r>
            <a:r>
              <a:rPr lang="en-US" b="1" dirty="0"/>
              <a:t>reinforcement.</a:t>
            </a:r>
          </a:p>
          <a:p>
            <a:pPr marL="0" indent="0">
              <a:spcBef>
                <a:spcPct val="50000"/>
              </a:spcBef>
              <a:buNone/>
            </a:pPr>
            <a:r>
              <a:rPr lang="en-US" b="1" dirty="0"/>
              <a:t>Wood </a:t>
            </a:r>
            <a:r>
              <a:rPr lang="en-US" dirty="0"/>
              <a:t>and </a:t>
            </a:r>
            <a:r>
              <a:rPr lang="en-US" b="1" dirty="0"/>
              <a:t>Leather</a:t>
            </a:r>
            <a:r>
              <a:rPr lang="en-US" dirty="0"/>
              <a:t> are </a:t>
            </a:r>
            <a:r>
              <a:rPr lang="en-US" b="1" dirty="0"/>
              <a:t>Natural Composites</a:t>
            </a:r>
            <a:r>
              <a:rPr lang="en-US" dirty="0"/>
              <a:t> containing polymer/</a:t>
            </a:r>
            <a:r>
              <a:rPr lang="en-US" dirty="0" err="1"/>
              <a:t>fibre</a:t>
            </a:r>
            <a:r>
              <a:rPr lang="en-US" dirty="0"/>
              <a:t> composites. </a:t>
            </a:r>
          </a:p>
          <a:p>
            <a:pPr marL="0" indent="0">
              <a:spcBef>
                <a:spcPct val="50000"/>
              </a:spcBef>
              <a:buNone/>
            </a:pPr>
            <a:r>
              <a:rPr lang="en-US" b="1" dirty="0" err="1"/>
              <a:t>Fibre</a:t>
            </a:r>
            <a:r>
              <a:rPr lang="en-US" b="1" dirty="0"/>
              <a:t> Reinforced Metals</a:t>
            </a:r>
            <a:r>
              <a:rPr lang="en-US" dirty="0"/>
              <a:t> are being used more frequently because of there improved </a:t>
            </a:r>
            <a:r>
              <a:rPr lang="en-US" b="1" dirty="0"/>
              <a:t>stiffness</a:t>
            </a:r>
            <a:r>
              <a:rPr lang="en-US" dirty="0"/>
              <a:t>, </a:t>
            </a:r>
            <a:r>
              <a:rPr lang="en-US" b="1" dirty="0"/>
              <a:t>high heat resistance</a:t>
            </a:r>
            <a:r>
              <a:rPr lang="en-US" dirty="0"/>
              <a:t> and </a:t>
            </a:r>
            <a:r>
              <a:rPr lang="en-US" b="1" dirty="0"/>
              <a:t>wear properties.</a:t>
            </a:r>
            <a:endParaRPr lang="en-GB" b="1" dirty="0"/>
          </a:p>
          <a:p>
            <a:pPr marL="0" indent="0">
              <a:buNone/>
            </a:pPr>
            <a:endParaRPr lang="en-GB" dirty="0"/>
          </a:p>
        </p:txBody>
      </p:sp>
      <p:pic>
        <p:nvPicPr>
          <p:cNvPr id="1026" name="Picture 2" descr="2021 Boardman SLR 8.9 Carbon bl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801710"/>
            <a:ext cx="3490722" cy="20548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73119"/>
            <a:ext cx="3490722" cy="2327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1215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9E4C68A-A4A9-48A4-9FF2-D2896B1EA0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2B9AEA5-52CB-49A6-AF8A-33502F291B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23591" y="804333"/>
            <a:ext cx="2543925" cy="824467"/>
          </a:xfrm>
        </p:spPr>
        <p:txBody>
          <a:bodyPr>
            <a:normAutofit fontScale="90000"/>
          </a:bodyPr>
          <a:lstStyle/>
          <a:p>
            <a:pPr algn="r"/>
            <a:r>
              <a:rPr lang="en-GB" sz="4800" dirty="0" smtClean="0">
                <a:solidFill>
                  <a:srgbClr val="FFFFFF"/>
                </a:solidFill>
              </a:rPr>
              <a:t>Raw material</a:t>
            </a:r>
            <a:endParaRPr lang="en-GB" sz="4800" dirty="0">
              <a:solidFill>
                <a:srgbClr val="FFFFFF"/>
              </a:solidFill>
            </a:endParaRPr>
          </a:p>
        </p:txBody>
      </p:sp>
      <p:pic>
        <p:nvPicPr>
          <p:cNvPr id="1030" name="Picture 6" descr="http://riversidesci.weebly.com/uploads/1/5/7/4/15746562/6580472_1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6787" y="2708920"/>
            <a:ext cx="5351877" cy="1783959"/>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1"/>
          <p:cNvSpPr txBox="1">
            <a:spLocks/>
          </p:cNvSpPr>
          <p:nvPr/>
        </p:nvSpPr>
        <p:spPr>
          <a:xfrm>
            <a:off x="3646788" y="435777"/>
            <a:ext cx="5497212" cy="1995482"/>
          </a:xfrm>
          <a:prstGeom prst="rect">
            <a:avLst/>
          </a:prstGeom>
        </p:spPr>
        <p:txBody>
          <a:bodyPr vert="horz" lIns="45720" tIns="45720" rIns="45720" bIns="45720" rtlCol="0" anchor="ct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spcBef>
                <a:spcPct val="50000"/>
              </a:spcBef>
              <a:buNone/>
            </a:pPr>
            <a:r>
              <a:rPr lang="en-GB" dirty="0"/>
              <a:t>Plastics are made </a:t>
            </a:r>
            <a:r>
              <a:rPr lang="en-GB" dirty="0" smtClean="0"/>
              <a:t>through </a:t>
            </a:r>
            <a:r>
              <a:rPr lang="en-GB" dirty="0"/>
              <a:t>a </a:t>
            </a:r>
            <a:r>
              <a:rPr lang="en-GB" b="1" dirty="0"/>
              <a:t>polymerisation</a:t>
            </a:r>
            <a:r>
              <a:rPr lang="en-GB" dirty="0"/>
              <a:t> or </a:t>
            </a:r>
            <a:r>
              <a:rPr lang="en-GB" b="1" dirty="0" err="1"/>
              <a:t>polycondensation</a:t>
            </a:r>
            <a:r>
              <a:rPr lang="en-GB" dirty="0"/>
              <a:t> process. </a:t>
            </a:r>
            <a:endParaRPr lang="en-GB" dirty="0" smtClean="0"/>
          </a:p>
          <a:p>
            <a:pPr marL="0" indent="0">
              <a:spcBef>
                <a:spcPct val="50000"/>
              </a:spcBef>
              <a:buNone/>
            </a:pPr>
            <a:r>
              <a:rPr lang="en-GB" dirty="0" smtClean="0"/>
              <a:t>Plastics </a:t>
            </a:r>
            <a:r>
              <a:rPr lang="en-GB" dirty="0"/>
              <a:t>are derived from natural, organic materials such as </a:t>
            </a:r>
            <a:r>
              <a:rPr lang="en-GB" b="1" dirty="0"/>
              <a:t>cellulose</a:t>
            </a:r>
            <a:r>
              <a:rPr lang="en-GB" dirty="0"/>
              <a:t>, </a:t>
            </a:r>
            <a:r>
              <a:rPr lang="en-GB" b="1" dirty="0"/>
              <a:t>coal</a:t>
            </a:r>
            <a:r>
              <a:rPr lang="en-GB" dirty="0"/>
              <a:t>, </a:t>
            </a:r>
            <a:r>
              <a:rPr lang="en-GB" b="1" dirty="0"/>
              <a:t>natural</a:t>
            </a:r>
            <a:r>
              <a:rPr lang="en-GB" dirty="0"/>
              <a:t> </a:t>
            </a:r>
            <a:r>
              <a:rPr lang="en-GB" b="1" dirty="0"/>
              <a:t>gas</a:t>
            </a:r>
            <a:r>
              <a:rPr lang="en-GB" dirty="0"/>
              <a:t>, </a:t>
            </a:r>
            <a:r>
              <a:rPr lang="en-GB" b="1" dirty="0"/>
              <a:t>salt</a:t>
            </a:r>
            <a:r>
              <a:rPr lang="en-GB" dirty="0"/>
              <a:t> and, of course, </a:t>
            </a:r>
            <a:r>
              <a:rPr lang="en-GB" b="1" dirty="0"/>
              <a:t>crude oil</a:t>
            </a:r>
            <a:r>
              <a:rPr lang="en-GB" dirty="0"/>
              <a:t>.</a:t>
            </a:r>
            <a:endParaRPr lang="en-GB" dirty="0" smtClean="0"/>
          </a:p>
        </p:txBody>
      </p:sp>
      <p:sp>
        <p:nvSpPr>
          <p:cNvPr id="12" name="Content Placeholder 1"/>
          <p:cNvSpPr txBox="1">
            <a:spLocks/>
          </p:cNvSpPr>
          <p:nvPr/>
        </p:nvSpPr>
        <p:spPr>
          <a:xfrm>
            <a:off x="3646788" y="4770540"/>
            <a:ext cx="5497212" cy="1019939"/>
          </a:xfrm>
          <a:prstGeom prst="rect">
            <a:avLst/>
          </a:prstGeom>
        </p:spPr>
        <p:txBody>
          <a:bodyPr vert="horz" lIns="45720" tIns="45720" rIns="45720" bIns="45720" rtlCol="0" anchor="ct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spcBef>
                <a:spcPct val="50000"/>
              </a:spcBef>
              <a:buNone/>
            </a:pPr>
            <a:r>
              <a:rPr lang="en-GB" dirty="0"/>
              <a:t>Naturally occurring polymers include </a:t>
            </a:r>
            <a:r>
              <a:rPr lang="en-GB" b="1" dirty="0"/>
              <a:t>tar</a:t>
            </a:r>
            <a:r>
              <a:rPr lang="en-GB" dirty="0"/>
              <a:t>, </a:t>
            </a:r>
            <a:r>
              <a:rPr lang="en-GB" b="1" dirty="0"/>
              <a:t>shellac</a:t>
            </a:r>
            <a:r>
              <a:rPr lang="en-GB" dirty="0"/>
              <a:t>, </a:t>
            </a:r>
            <a:r>
              <a:rPr lang="en-GB" b="1" dirty="0"/>
              <a:t>tortoiseshell</a:t>
            </a:r>
            <a:r>
              <a:rPr lang="en-GB" dirty="0"/>
              <a:t>, </a:t>
            </a:r>
            <a:r>
              <a:rPr lang="en-GB" b="1" dirty="0"/>
              <a:t>animal horn</a:t>
            </a:r>
            <a:r>
              <a:rPr lang="en-GB" dirty="0"/>
              <a:t>, </a:t>
            </a:r>
            <a:r>
              <a:rPr lang="en-GB" b="1" dirty="0"/>
              <a:t>cellulose</a:t>
            </a:r>
            <a:r>
              <a:rPr lang="en-GB" dirty="0"/>
              <a:t>, </a:t>
            </a:r>
            <a:r>
              <a:rPr lang="en-GB" b="1" dirty="0"/>
              <a:t>amber</a:t>
            </a:r>
            <a:r>
              <a:rPr lang="en-GB" dirty="0"/>
              <a:t>, and </a:t>
            </a:r>
            <a:r>
              <a:rPr lang="en-GB" b="1" dirty="0"/>
              <a:t>latex</a:t>
            </a:r>
            <a:r>
              <a:rPr lang="en-GB" dirty="0"/>
              <a:t> from tree sap.</a:t>
            </a:r>
            <a:endParaRPr lang="en-GB" dirty="0" smtClean="0"/>
          </a:p>
        </p:txBody>
      </p:sp>
    </p:spTree>
    <p:extLst>
      <p:ext uri="{BB962C8B-B14F-4D97-AF65-F5344CB8AC3E}">
        <p14:creationId xmlns:p14="http://schemas.microsoft.com/office/powerpoint/2010/main" val="25247405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9E4C68A-A4A9-48A4-9FF2-D2896B1EA0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2B9AEA5-52CB-49A6-AF8A-33502F291B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0" y="804333"/>
            <a:ext cx="3490722" cy="5249334"/>
          </a:xfrm>
        </p:spPr>
        <p:txBody>
          <a:bodyPr>
            <a:normAutofit/>
          </a:bodyPr>
          <a:lstStyle/>
          <a:p>
            <a:pPr algn="r"/>
            <a:r>
              <a:rPr lang="en-GB" sz="4800" dirty="0" smtClean="0">
                <a:solidFill>
                  <a:srgbClr val="FFFFFF"/>
                </a:solidFill>
              </a:rPr>
              <a:t>Composite materials </a:t>
            </a:r>
            <a:br>
              <a:rPr lang="en-GB" sz="4800" dirty="0" smtClean="0">
                <a:solidFill>
                  <a:srgbClr val="FFFFFF"/>
                </a:solidFill>
              </a:rPr>
            </a:br>
            <a:r>
              <a:rPr lang="en-GB" sz="4800" dirty="0" smtClean="0">
                <a:solidFill>
                  <a:srgbClr val="FFFFFF"/>
                </a:solidFill>
              </a:rPr>
              <a:t>cont.</a:t>
            </a:r>
            <a:endParaRPr lang="en-GB" sz="4800" dirty="0">
              <a:solidFill>
                <a:srgbClr val="FFFFFF"/>
              </a:solidFill>
            </a:endParaRPr>
          </a:p>
        </p:txBody>
      </p:sp>
      <p:sp>
        <p:nvSpPr>
          <p:cNvPr id="5" name="Content Placeholder 4"/>
          <p:cNvSpPr>
            <a:spLocks noGrp="1"/>
          </p:cNvSpPr>
          <p:nvPr>
            <p:ph idx="1"/>
          </p:nvPr>
        </p:nvSpPr>
        <p:spPr>
          <a:xfrm>
            <a:off x="3635896" y="111512"/>
            <a:ext cx="5328592" cy="7349936"/>
          </a:xfrm>
        </p:spPr>
        <p:txBody>
          <a:bodyPr>
            <a:normAutofit/>
          </a:bodyPr>
          <a:lstStyle/>
          <a:p>
            <a:pPr>
              <a:spcBef>
                <a:spcPct val="50000"/>
              </a:spcBef>
            </a:pPr>
            <a:r>
              <a:rPr lang="en-US" dirty="0"/>
              <a:t>There are </a:t>
            </a:r>
            <a:r>
              <a:rPr lang="en-US" b="1" dirty="0"/>
              <a:t>4 ways</a:t>
            </a:r>
            <a:r>
              <a:rPr lang="en-US" dirty="0"/>
              <a:t> to reinforce a composite material:</a:t>
            </a:r>
          </a:p>
          <a:p>
            <a:pPr lvl="1">
              <a:spcBef>
                <a:spcPct val="50000"/>
              </a:spcBef>
              <a:buFont typeface="Arial" panose="020B0604020202020204" pitchFamily="34" charset="0"/>
              <a:buChar char="•"/>
            </a:pPr>
            <a:r>
              <a:rPr lang="en-GB" sz="2000" b="1" dirty="0"/>
              <a:t>Dispersion Composites</a:t>
            </a:r>
            <a:r>
              <a:rPr lang="en-GB" sz="2000" dirty="0"/>
              <a:t> – These are </a:t>
            </a:r>
            <a:r>
              <a:rPr lang="en-GB" sz="2000" b="1" dirty="0"/>
              <a:t>very fine particles</a:t>
            </a:r>
            <a:r>
              <a:rPr lang="en-GB" sz="2000" dirty="0"/>
              <a:t> (1% - 15% in volume) which </a:t>
            </a:r>
            <a:r>
              <a:rPr lang="en-GB" sz="2000" b="1" dirty="0"/>
              <a:t>harden</a:t>
            </a:r>
            <a:r>
              <a:rPr lang="en-GB" sz="2000" dirty="0"/>
              <a:t> the material decreasing </a:t>
            </a:r>
            <a:r>
              <a:rPr lang="en-GB" sz="2000" b="1" dirty="0"/>
              <a:t>internal defects</a:t>
            </a:r>
            <a:r>
              <a:rPr lang="en-GB" sz="2000" dirty="0"/>
              <a:t>. This type of composite is characterised by </a:t>
            </a:r>
            <a:r>
              <a:rPr lang="en-GB" sz="2000" b="1" dirty="0"/>
              <a:t>increased strength</a:t>
            </a:r>
            <a:r>
              <a:rPr lang="en-GB" sz="2000" dirty="0"/>
              <a:t> which is </a:t>
            </a:r>
            <a:r>
              <a:rPr lang="en-GB" sz="2000" b="1" dirty="0"/>
              <a:t>unaltered by temperature</a:t>
            </a:r>
            <a:r>
              <a:rPr lang="en-GB" sz="2000" dirty="0"/>
              <a:t>.</a:t>
            </a:r>
          </a:p>
          <a:p>
            <a:pPr lvl="1">
              <a:spcBef>
                <a:spcPct val="50000"/>
              </a:spcBef>
              <a:buFont typeface="Arial" panose="020B0604020202020204" pitchFamily="34" charset="0"/>
              <a:buChar char="•"/>
            </a:pPr>
            <a:r>
              <a:rPr lang="en-GB" sz="2000" b="1" dirty="0"/>
              <a:t>Particulate Composites</a:t>
            </a:r>
            <a:r>
              <a:rPr lang="en-GB" sz="2000" dirty="0"/>
              <a:t> – These contain </a:t>
            </a:r>
            <a:r>
              <a:rPr lang="en-GB" sz="2000" b="1" dirty="0"/>
              <a:t>larger particles</a:t>
            </a:r>
            <a:r>
              <a:rPr lang="en-GB" sz="2000" dirty="0"/>
              <a:t> (greater than 20% in volume). The brittle nature of ceramics has resulted in a large number of reinforced materials in the class.</a:t>
            </a:r>
          </a:p>
          <a:p>
            <a:pPr lvl="1">
              <a:spcBef>
                <a:spcPct val="50000"/>
              </a:spcBef>
              <a:buFont typeface="Arial" panose="020B0604020202020204" pitchFamily="34" charset="0"/>
              <a:buChar char="•"/>
            </a:pPr>
            <a:r>
              <a:rPr lang="en-GB" sz="2000" b="1" dirty="0"/>
              <a:t>Fibrous Composites</a:t>
            </a:r>
            <a:r>
              <a:rPr lang="en-GB" sz="2000" dirty="0"/>
              <a:t> – These come in a </a:t>
            </a:r>
            <a:r>
              <a:rPr lang="en-GB" sz="2000" b="1" dirty="0"/>
              <a:t>wide variety</a:t>
            </a:r>
            <a:r>
              <a:rPr lang="en-GB" sz="2000" dirty="0"/>
              <a:t> of materials. The parent material is used to </a:t>
            </a:r>
            <a:r>
              <a:rPr lang="en-GB" sz="2000" b="1" dirty="0"/>
              <a:t>bind the fibres</a:t>
            </a:r>
            <a:r>
              <a:rPr lang="en-GB" sz="2000" dirty="0"/>
              <a:t> together and </a:t>
            </a:r>
            <a:r>
              <a:rPr lang="en-GB" sz="2000" b="1" dirty="0"/>
              <a:t>protect</a:t>
            </a:r>
            <a:r>
              <a:rPr lang="en-GB" sz="2000" dirty="0"/>
              <a:t> the surface from damage. Fibre reinforced plastics (FRPs) are used in boat hulls, car bodies etc.</a:t>
            </a:r>
          </a:p>
          <a:p>
            <a:pPr lvl="1">
              <a:spcBef>
                <a:spcPct val="50000"/>
              </a:spcBef>
              <a:buFont typeface="Arial" panose="020B0604020202020204" pitchFamily="34" charset="0"/>
              <a:buChar char="•"/>
            </a:pPr>
            <a:r>
              <a:rPr lang="en-GB" sz="2000" b="1" dirty="0"/>
              <a:t>Laminated or Layer Composites</a:t>
            </a:r>
            <a:r>
              <a:rPr lang="en-GB" sz="2000" dirty="0"/>
              <a:t> – These have </a:t>
            </a:r>
            <a:r>
              <a:rPr lang="en-GB" sz="2000" b="1" dirty="0"/>
              <a:t>alternate layers</a:t>
            </a:r>
            <a:r>
              <a:rPr lang="en-GB" sz="2000" dirty="0"/>
              <a:t> of material bonded together. </a:t>
            </a:r>
            <a:r>
              <a:rPr lang="en-GB" sz="2000" b="1" dirty="0"/>
              <a:t>Plywood</a:t>
            </a:r>
            <a:r>
              <a:rPr lang="en-GB" sz="2000" dirty="0"/>
              <a:t> in probably the most common, Safety Glasses also have a plastic film sandwiched in between to layers of glass</a:t>
            </a:r>
            <a:r>
              <a:rPr lang="en-GB" sz="2000" dirty="0" smtClean="0"/>
              <a:t>.</a:t>
            </a:r>
            <a:endParaRPr lang="en-GB" sz="2000" dirty="0"/>
          </a:p>
        </p:txBody>
      </p:sp>
      <p:pic>
        <p:nvPicPr>
          <p:cNvPr id="7" name="Picture 7" descr="steal0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7241" b="11792"/>
          <a:stretch/>
        </p:blipFill>
        <p:spPr bwMode="auto">
          <a:xfrm>
            <a:off x="0" y="5242049"/>
            <a:ext cx="3490722" cy="1615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0400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9E4C68A-A4A9-48A4-9FF2-D2896B1EA0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2B9AEA5-52CB-49A6-AF8A-33502F291B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0" y="804333"/>
            <a:ext cx="3490722" cy="5249334"/>
          </a:xfrm>
        </p:spPr>
        <p:txBody>
          <a:bodyPr>
            <a:normAutofit/>
          </a:bodyPr>
          <a:lstStyle/>
          <a:p>
            <a:pPr algn="r"/>
            <a:r>
              <a:rPr lang="en-GB" sz="4800" dirty="0" smtClean="0">
                <a:solidFill>
                  <a:srgbClr val="FFFFFF"/>
                </a:solidFill>
              </a:rPr>
              <a:t>Smart materials</a:t>
            </a:r>
            <a:endParaRPr lang="en-GB" sz="4800" dirty="0">
              <a:solidFill>
                <a:srgbClr val="FFFFFF"/>
              </a:solidFill>
            </a:endParaRPr>
          </a:p>
        </p:txBody>
      </p:sp>
      <p:sp>
        <p:nvSpPr>
          <p:cNvPr id="5" name="Content Placeholder 4"/>
          <p:cNvSpPr>
            <a:spLocks noGrp="1"/>
          </p:cNvSpPr>
          <p:nvPr>
            <p:ph idx="1"/>
          </p:nvPr>
        </p:nvSpPr>
        <p:spPr>
          <a:xfrm>
            <a:off x="3635896" y="111512"/>
            <a:ext cx="5328592" cy="7349936"/>
          </a:xfrm>
        </p:spPr>
        <p:txBody>
          <a:bodyPr>
            <a:normAutofit/>
          </a:bodyPr>
          <a:lstStyle/>
          <a:p>
            <a:pPr>
              <a:spcBef>
                <a:spcPct val="50000"/>
              </a:spcBef>
            </a:pPr>
            <a:r>
              <a:rPr lang="en-US" dirty="0"/>
              <a:t>The properties of materials stay more or less constant.</a:t>
            </a:r>
          </a:p>
          <a:p>
            <a:pPr marL="285750" indent="-285750">
              <a:spcBef>
                <a:spcPct val="50000"/>
              </a:spcBef>
              <a:buFont typeface="Arial" pitchFamily="34" charset="0"/>
              <a:buChar char="•"/>
            </a:pPr>
            <a:r>
              <a:rPr lang="en-US" b="1" i="1" dirty="0"/>
              <a:t>Smart </a:t>
            </a:r>
            <a:r>
              <a:rPr lang="en-US" dirty="0"/>
              <a:t>Materials, however, </a:t>
            </a:r>
            <a:r>
              <a:rPr lang="en-US" b="1" dirty="0"/>
              <a:t>respond to light and temperature</a:t>
            </a:r>
            <a:r>
              <a:rPr lang="en-US" dirty="0"/>
              <a:t> e.g. </a:t>
            </a:r>
            <a:r>
              <a:rPr lang="en-US" dirty="0" err="1"/>
              <a:t>Reactolite</a:t>
            </a:r>
            <a:r>
              <a:rPr lang="en-US" dirty="0"/>
              <a:t> Sunglasses.</a:t>
            </a:r>
          </a:p>
          <a:p>
            <a:pPr marL="285750" indent="-285750">
              <a:spcBef>
                <a:spcPct val="50000"/>
              </a:spcBef>
              <a:buFont typeface="Arial" pitchFamily="34" charset="0"/>
              <a:buChar char="•"/>
            </a:pPr>
            <a:r>
              <a:rPr lang="en-US" b="1" dirty="0"/>
              <a:t>Shape Memory Alloys (SMAs) </a:t>
            </a:r>
            <a:r>
              <a:rPr lang="en-US" dirty="0"/>
              <a:t>retain there shape until heated. SMAs have high electrical resistance which in turn makes them suitable for electrical connectors, triggers and valves.</a:t>
            </a:r>
            <a:endParaRPr lang="en-GB" b="1" dirty="0"/>
          </a:p>
          <a:p>
            <a:pPr>
              <a:spcBef>
                <a:spcPct val="50000"/>
              </a:spcBef>
            </a:pPr>
            <a:endParaRPr lang="en-GB" dirty="0"/>
          </a:p>
        </p:txBody>
      </p:sp>
      <p:pic>
        <p:nvPicPr>
          <p:cNvPr id="8" name="Picture 10" descr="4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437111"/>
            <a:ext cx="3490722" cy="243131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8656" y="3429000"/>
            <a:ext cx="4377409" cy="2918273"/>
          </a:xfrm>
          <a:prstGeom prst="rect">
            <a:avLst/>
          </a:prstGeom>
        </p:spPr>
      </p:pic>
    </p:spTree>
    <p:extLst>
      <p:ext uri="{BB962C8B-B14F-4D97-AF65-F5344CB8AC3E}">
        <p14:creationId xmlns:p14="http://schemas.microsoft.com/office/powerpoint/2010/main" val="26962036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9E4C68A-A4A9-48A4-9FF2-D2896B1EA0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2B9AEA5-52CB-49A6-AF8A-33502F291B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0" y="260649"/>
            <a:ext cx="3490722" cy="548464"/>
          </a:xfrm>
        </p:spPr>
        <p:txBody>
          <a:bodyPr>
            <a:normAutofit/>
          </a:bodyPr>
          <a:lstStyle/>
          <a:p>
            <a:pPr algn="r"/>
            <a:r>
              <a:rPr lang="en-GB" sz="3600" dirty="0" smtClean="0">
                <a:solidFill>
                  <a:srgbClr val="FFFFFF"/>
                </a:solidFill>
              </a:rPr>
              <a:t>Recycling plastics</a:t>
            </a:r>
            <a:endParaRPr lang="en-GB" sz="3600" dirty="0">
              <a:solidFill>
                <a:srgbClr val="FFFFFF"/>
              </a:solidFill>
            </a:endParaRPr>
          </a:p>
        </p:txBody>
      </p:sp>
      <p:sp>
        <p:nvSpPr>
          <p:cNvPr id="5" name="Content Placeholder 4"/>
          <p:cNvSpPr>
            <a:spLocks noGrp="1"/>
          </p:cNvSpPr>
          <p:nvPr>
            <p:ph idx="1"/>
          </p:nvPr>
        </p:nvSpPr>
        <p:spPr>
          <a:xfrm>
            <a:off x="3635896" y="188640"/>
            <a:ext cx="5328592" cy="7272808"/>
          </a:xfrm>
        </p:spPr>
        <p:txBody>
          <a:bodyPr>
            <a:normAutofit/>
          </a:bodyPr>
          <a:lstStyle/>
          <a:p>
            <a:pPr>
              <a:spcBef>
                <a:spcPct val="50000"/>
              </a:spcBef>
            </a:pPr>
            <a:r>
              <a:rPr lang="en-GB" dirty="0"/>
              <a:t>Not all plastic is born equal. In fact, not only can plastic be found in a variety of different shapes and </a:t>
            </a:r>
            <a:r>
              <a:rPr lang="en-GB" dirty="0" smtClean="0"/>
              <a:t>colours</a:t>
            </a:r>
            <a:r>
              <a:rPr lang="en-GB" dirty="0"/>
              <a:t>, but also in many different types. </a:t>
            </a:r>
            <a:endParaRPr lang="en-GB" dirty="0" smtClean="0"/>
          </a:p>
          <a:p>
            <a:pPr>
              <a:spcBef>
                <a:spcPct val="50000"/>
              </a:spcBef>
            </a:pPr>
            <a:r>
              <a:rPr lang="en-GB" dirty="0" smtClean="0"/>
              <a:t>Each </a:t>
            </a:r>
            <a:r>
              <a:rPr lang="en-GB" dirty="0"/>
              <a:t>one is different from the other and has different uses. For example, some types of plastic are reusable and others aren’t because of the chemicals they contain; some can be recycled and others need to be disposed of in a different way. </a:t>
            </a:r>
          </a:p>
          <a:p>
            <a:pPr>
              <a:spcBef>
                <a:spcPct val="50000"/>
              </a:spcBef>
            </a:pPr>
            <a:r>
              <a:rPr lang="en-GB" dirty="0"/>
              <a:t>In order to help you make better-informed decisions about the products that you buy, today we will go through the seven different types of plastic, how they differ, and their impact on the environment. </a:t>
            </a:r>
          </a:p>
        </p:txBody>
      </p:sp>
      <p:pic>
        <p:nvPicPr>
          <p:cNvPr id="7" name="Picture 2" descr="DifferentPlasticTypes.png"/>
          <p:cNvPicPr>
            <a:picLocks noChangeAspect="1" noChangeArrowheads="1"/>
          </p:cNvPicPr>
          <p:nvPr/>
        </p:nvPicPr>
        <p:blipFill rotWithShape="1">
          <a:blip r:embed="rId3">
            <a:extLst>
              <a:ext uri="{28A0092B-C50C-407E-A947-70E740481C1C}">
                <a14:useLocalDpi xmlns:a14="http://schemas.microsoft.com/office/drawing/2010/main" val="0"/>
              </a:ext>
            </a:extLst>
          </a:blip>
          <a:srcRect t="11198" b="9477"/>
          <a:stretch/>
        </p:blipFill>
        <p:spPr bwMode="auto">
          <a:xfrm>
            <a:off x="4467695" y="4221088"/>
            <a:ext cx="3664993" cy="2438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2513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530" name="Picture 2" descr="DifferentPlasticTypes.png"/>
          <p:cNvPicPr>
            <a:picLocks noChangeAspect="1" noChangeArrowheads="1"/>
          </p:cNvPicPr>
          <p:nvPr/>
        </p:nvPicPr>
        <p:blipFill rotWithShape="1">
          <a:blip r:embed="rId3">
            <a:extLst>
              <a:ext uri="{28A0092B-C50C-407E-A947-70E740481C1C}">
                <a14:useLocalDpi xmlns:a14="http://schemas.microsoft.com/office/drawing/2010/main" val="0"/>
              </a:ext>
            </a:extLst>
          </a:blip>
          <a:srcRect t="11198" b="9477"/>
          <a:stretch/>
        </p:blipFill>
        <p:spPr bwMode="auto">
          <a:xfrm>
            <a:off x="0" y="0"/>
            <a:ext cx="9144000" cy="608323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6062029"/>
            <a:ext cx="1259632" cy="646331"/>
          </a:xfrm>
          <a:prstGeom prst="rect">
            <a:avLst/>
          </a:prstGeom>
          <a:noFill/>
        </p:spPr>
        <p:txBody>
          <a:bodyPr wrap="square" lIns="91440" tIns="45720" rIns="91440" bIns="45720">
            <a:spAutoFit/>
          </a:bodyPr>
          <a:lstStyle/>
          <a:p>
            <a:pPr algn="ctr"/>
            <a:r>
              <a:rPr lang="en-US" b="0" cap="none" spc="0" dirty="0" smtClean="0">
                <a:ln w="0"/>
                <a:solidFill>
                  <a:schemeClr val="tx1"/>
                </a:solidFill>
                <a:effectLst>
                  <a:outerShdw blurRad="38100" dist="19050" dir="2700000" algn="tl" rotWithShape="0">
                    <a:schemeClr val="dk1">
                      <a:alpha val="40000"/>
                    </a:schemeClr>
                  </a:outerShdw>
                </a:effectLst>
              </a:rPr>
              <a:t>Most easily recycled</a:t>
            </a:r>
            <a:endParaRPr lang="en-US" b="0" cap="none" spc="0" dirty="0">
              <a:ln w="0"/>
              <a:solidFill>
                <a:schemeClr val="tx1"/>
              </a:solidFill>
              <a:effectLst>
                <a:outerShdw blurRad="38100" dist="19050" dir="2700000" algn="tl" rotWithShape="0">
                  <a:schemeClr val="dk1">
                    <a:alpha val="40000"/>
                  </a:schemeClr>
                </a:outerShdw>
              </a:effectLst>
            </a:endParaRPr>
          </a:p>
        </p:txBody>
      </p:sp>
      <p:sp>
        <p:nvSpPr>
          <p:cNvPr id="12" name="Rectangle 11"/>
          <p:cNvSpPr/>
          <p:nvPr/>
        </p:nvSpPr>
        <p:spPr>
          <a:xfrm>
            <a:off x="1259632" y="6062029"/>
            <a:ext cx="1259632" cy="646331"/>
          </a:xfrm>
          <a:prstGeom prst="rect">
            <a:avLst/>
          </a:prstGeom>
          <a:noFill/>
        </p:spPr>
        <p:txBody>
          <a:bodyPr wrap="square" lIns="91440" tIns="45720" rIns="91440" bIns="45720">
            <a:spAutoFit/>
          </a:bodyPr>
          <a:lstStyle/>
          <a:p>
            <a:pPr algn="ctr"/>
            <a:r>
              <a:rPr lang="en-US" b="0" cap="none" spc="0" dirty="0" smtClean="0">
                <a:ln w="0"/>
                <a:solidFill>
                  <a:schemeClr val="tx1"/>
                </a:solidFill>
                <a:effectLst>
                  <a:outerShdw blurRad="38100" dist="19050" dir="2700000" algn="tl" rotWithShape="0">
                    <a:schemeClr val="dk1">
                      <a:alpha val="40000"/>
                    </a:schemeClr>
                  </a:outerShdw>
                </a:effectLst>
              </a:rPr>
              <a:t>Easily recycled</a:t>
            </a:r>
            <a:endParaRPr lang="en-US" b="0" cap="none" spc="0" dirty="0">
              <a:ln w="0"/>
              <a:solidFill>
                <a:schemeClr val="tx1"/>
              </a:solidFill>
              <a:effectLst>
                <a:outerShdw blurRad="38100" dist="19050" dir="2700000" algn="tl" rotWithShape="0">
                  <a:schemeClr val="dk1">
                    <a:alpha val="40000"/>
                  </a:schemeClr>
                </a:outerShdw>
              </a:effectLst>
            </a:endParaRPr>
          </a:p>
        </p:txBody>
      </p:sp>
      <p:sp>
        <p:nvSpPr>
          <p:cNvPr id="13" name="Rectangle 12"/>
          <p:cNvSpPr/>
          <p:nvPr/>
        </p:nvSpPr>
        <p:spPr>
          <a:xfrm>
            <a:off x="2660004" y="6062029"/>
            <a:ext cx="1259632" cy="646331"/>
          </a:xfrm>
          <a:prstGeom prst="rect">
            <a:avLst/>
          </a:prstGeom>
          <a:noFill/>
        </p:spPr>
        <p:txBody>
          <a:bodyPr wrap="square" lIns="91440" tIns="45720" rIns="91440" bIns="45720">
            <a:spAutoFit/>
          </a:bodyPr>
          <a:lstStyle/>
          <a:p>
            <a:pPr algn="ctr"/>
            <a:r>
              <a:rPr lang="en-US" b="0" cap="none" spc="0" dirty="0" smtClean="0">
                <a:ln w="0"/>
                <a:solidFill>
                  <a:schemeClr val="tx1"/>
                </a:solidFill>
                <a:effectLst>
                  <a:outerShdw blurRad="38100" dist="19050" dir="2700000" algn="tl" rotWithShape="0">
                    <a:schemeClr val="dk1">
                      <a:alpha val="40000"/>
                    </a:schemeClr>
                  </a:outerShdw>
                </a:effectLst>
              </a:rPr>
              <a:t>Sometimes recycled</a:t>
            </a:r>
            <a:endParaRPr lang="en-US" b="0" cap="none" spc="0" dirty="0">
              <a:ln w="0"/>
              <a:solidFill>
                <a:schemeClr val="tx1"/>
              </a:solidFill>
              <a:effectLst>
                <a:outerShdw blurRad="38100" dist="19050" dir="2700000" algn="tl" rotWithShape="0">
                  <a:schemeClr val="dk1">
                    <a:alpha val="40000"/>
                  </a:schemeClr>
                </a:outerShdw>
              </a:effectLst>
            </a:endParaRPr>
          </a:p>
        </p:txBody>
      </p:sp>
      <p:sp>
        <p:nvSpPr>
          <p:cNvPr id="14" name="Rectangle 13"/>
          <p:cNvSpPr/>
          <p:nvPr/>
        </p:nvSpPr>
        <p:spPr>
          <a:xfrm>
            <a:off x="5272186" y="6062029"/>
            <a:ext cx="1259632" cy="646331"/>
          </a:xfrm>
          <a:prstGeom prst="rect">
            <a:avLst/>
          </a:prstGeom>
          <a:noFill/>
        </p:spPr>
        <p:txBody>
          <a:bodyPr wrap="square" lIns="91440" tIns="45720" rIns="91440" bIns="45720">
            <a:spAutoFit/>
          </a:bodyPr>
          <a:lstStyle/>
          <a:p>
            <a:pPr algn="ctr"/>
            <a:r>
              <a:rPr lang="en-US" b="0" cap="none" spc="0" dirty="0" smtClean="0">
                <a:ln w="0"/>
                <a:solidFill>
                  <a:schemeClr val="tx1"/>
                </a:solidFill>
                <a:effectLst>
                  <a:outerShdw blurRad="38100" dist="19050" dir="2700000" algn="tl" rotWithShape="0">
                    <a:schemeClr val="dk1">
                      <a:alpha val="40000"/>
                    </a:schemeClr>
                  </a:outerShdw>
                </a:effectLst>
              </a:rPr>
              <a:t>Regularly recycled</a:t>
            </a:r>
            <a:endParaRPr lang="en-US" b="0" cap="none" spc="0" dirty="0">
              <a:ln w="0"/>
              <a:solidFill>
                <a:schemeClr val="tx1"/>
              </a:solidFill>
              <a:effectLst>
                <a:outerShdw blurRad="38100" dist="19050" dir="2700000" algn="tl" rotWithShape="0">
                  <a:schemeClr val="dk1">
                    <a:alpha val="40000"/>
                  </a:schemeClr>
                </a:outerShdw>
              </a:effectLst>
            </a:endParaRPr>
          </a:p>
        </p:txBody>
      </p:sp>
      <p:sp>
        <p:nvSpPr>
          <p:cNvPr id="15" name="Rectangle 14"/>
          <p:cNvSpPr/>
          <p:nvPr/>
        </p:nvSpPr>
        <p:spPr>
          <a:xfrm>
            <a:off x="3955010" y="6062029"/>
            <a:ext cx="1259632" cy="646331"/>
          </a:xfrm>
          <a:prstGeom prst="rect">
            <a:avLst/>
          </a:prstGeom>
          <a:noFill/>
        </p:spPr>
        <p:txBody>
          <a:bodyPr wrap="square" lIns="91440" tIns="45720" rIns="91440" bIns="45720">
            <a:spAutoFit/>
          </a:bodyPr>
          <a:lstStyle/>
          <a:p>
            <a:pPr algn="ctr"/>
            <a:r>
              <a:rPr lang="en-US" b="0" cap="none" spc="0" dirty="0" smtClean="0">
                <a:ln w="0"/>
                <a:solidFill>
                  <a:schemeClr val="tx1"/>
                </a:solidFill>
                <a:effectLst>
                  <a:outerShdw blurRad="38100" dist="19050" dir="2700000" algn="tl" rotWithShape="0">
                    <a:schemeClr val="dk1">
                      <a:alpha val="40000"/>
                    </a:schemeClr>
                  </a:outerShdw>
                </a:effectLst>
              </a:rPr>
              <a:t>Sometimes recycled</a:t>
            </a:r>
            <a:endParaRPr lang="en-US" b="0" cap="none" spc="0" dirty="0">
              <a:ln w="0"/>
              <a:solidFill>
                <a:schemeClr val="tx1"/>
              </a:solidFill>
              <a:effectLst>
                <a:outerShdw blurRad="38100" dist="19050" dir="2700000" algn="tl" rotWithShape="0">
                  <a:schemeClr val="dk1">
                    <a:alpha val="40000"/>
                  </a:schemeClr>
                </a:outerShdw>
              </a:effectLst>
            </a:endParaRPr>
          </a:p>
        </p:txBody>
      </p:sp>
      <p:sp>
        <p:nvSpPr>
          <p:cNvPr id="16" name="Rectangle 15"/>
          <p:cNvSpPr/>
          <p:nvPr/>
        </p:nvSpPr>
        <p:spPr>
          <a:xfrm>
            <a:off x="6594546" y="6062029"/>
            <a:ext cx="1259632" cy="584775"/>
          </a:xfrm>
          <a:prstGeom prst="rect">
            <a:avLst/>
          </a:prstGeom>
          <a:noFill/>
        </p:spPr>
        <p:txBody>
          <a:bodyPr wrap="square" lIns="91440" tIns="45720" rIns="91440" bIns="45720">
            <a:spAutoFit/>
          </a:bodyPr>
          <a:lstStyle/>
          <a:p>
            <a:pPr algn="ctr"/>
            <a:r>
              <a:rPr lang="en-US" sz="1600" b="0" cap="none" spc="0" dirty="0" smtClean="0">
                <a:ln w="0"/>
                <a:solidFill>
                  <a:schemeClr val="tx1"/>
                </a:solidFill>
                <a:effectLst>
                  <a:outerShdw blurRad="38100" dist="19050" dir="2700000" algn="tl" rotWithShape="0">
                    <a:schemeClr val="dk1">
                      <a:alpha val="40000"/>
                    </a:schemeClr>
                  </a:outerShdw>
                </a:effectLst>
              </a:rPr>
              <a:t>Rarely recycled</a:t>
            </a:r>
            <a:endParaRPr lang="en-US" sz="1600" b="0" cap="none" spc="0" dirty="0">
              <a:ln w="0"/>
              <a:solidFill>
                <a:schemeClr val="tx1"/>
              </a:solidFill>
              <a:effectLst>
                <a:outerShdw blurRad="38100" dist="19050" dir="2700000" algn="tl" rotWithShape="0">
                  <a:schemeClr val="dk1">
                    <a:alpha val="40000"/>
                  </a:schemeClr>
                </a:outerShdw>
              </a:effectLst>
            </a:endParaRPr>
          </a:p>
        </p:txBody>
      </p:sp>
      <p:sp>
        <p:nvSpPr>
          <p:cNvPr id="17" name="Rectangle 16"/>
          <p:cNvSpPr/>
          <p:nvPr/>
        </p:nvSpPr>
        <p:spPr>
          <a:xfrm>
            <a:off x="7869273" y="6062029"/>
            <a:ext cx="1259632" cy="584775"/>
          </a:xfrm>
          <a:prstGeom prst="rect">
            <a:avLst/>
          </a:prstGeom>
          <a:noFill/>
        </p:spPr>
        <p:txBody>
          <a:bodyPr wrap="square" lIns="91440" tIns="45720" rIns="91440" bIns="45720">
            <a:spAutoFit/>
          </a:bodyPr>
          <a:lstStyle/>
          <a:p>
            <a:pPr algn="ctr"/>
            <a:r>
              <a:rPr lang="en-US" sz="1600" dirty="0" smtClean="0">
                <a:ln w="0"/>
                <a:effectLst>
                  <a:outerShdw blurRad="38100" dist="19050" dir="2700000" algn="tl" rotWithShape="0">
                    <a:schemeClr val="dk1">
                      <a:alpha val="40000"/>
                    </a:schemeClr>
                  </a:outerShdw>
                </a:effectLst>
              </a:rPr>
              <a:t>Almost never recycled</a:t>
            </a:r>
            <a:endParaRPr lang="en-US" sz="16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60345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P spid="14" grpId="0"/>
      <p:bldP spid="15" grpId="0"/>
      <p:bldP spid="16" grpId="0"/>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srcRect l="24486" t="22749" r="24485" b="3410"/>
          <a:stretch/>
        </p:blipFill>
        <p:spPr>
          <a:xfrm>
            <a:off x="179512" y="56839"/>
            <a:ext cx="8712968" cy="6776753"/>
          </a:xfrm>
          <a:prstGeom prst="rect">
            <a:avLst/>
          </a:prstGeom>
        </p:spPr>
      </p:pic>
    </p:spTree>
    <p:extLst>
      <p:ext uri="{BB962C8B-B14F-4D97-AF65-F5344CB8AC3E}">
        <p14:creationId xmlns:p14="http://schemas.microsoft.com/office/powerpoint/2010/main" val="9818530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9E4C68A-A4A9-48A4-9FF2-D2896B1EA0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2B9AEA5-52CB-49A6-AF8A-33502F291B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0" y="260648"/>
            <a:ext cx="3490722" cy="1800199"/>
          </a:xfrm>
        </p:spPr>
        <p:txBody>
          <a:bodyPr>
            <a:normAutofit fontScale="90000"/>
          </a:bodyPr>
          <a:lstStyle/>
          <a:p>
            <a:pPr algn="r"/>
            <a:r>
              <a:rPr lang="en-GB" sz="3600" b="1" dirty="0" smtClean="0">
                <a:solidFill>
                  <a:srgbClr val="FFFFFF"/>
                </a:solidFill>
              </a:rPr>
              <a:t>For the exam:</a:t>
            </a:r>
            <a:r>
              <a:rPr lang="en-GB" sz="3600" dirty="0" smtClean="0">
                <a:solidFill>
                  <a:srgbClr val="FFFFFF"/>
                </a:solidFill>
              </a:rPr>
              <a:t/>
            </a:r>
            <a:br>
              <a:rPr lang="en-GB" sz="3600" dirty="0" smtClean="0">
                <a:solidFill>
                  <a:srgbClr val="FFFFFF"/>
                </a:solidFill>
              </a:rPr>
            </a:br>
            <a:r>
              <a:rPr lang="en-GB" sz="3600" dirty="0" smtClean="0">
                <a:solidFill>
                  <a:srgbClr val="FFFFFF"/>
                </a:solidFill>
              </a:rPr>
              <a:t>You may be asked about any of the following plastics</a:t>
            </a:r>
            <a:endParaRPr lang="en-GB" sz="3600" dirty="0">
              <a:solidFill>
                <a:srgbClr val="FFFFFF"/>
              </a:solidFill>
            </a:endParaRPr>
          </a:p>
        </p:txBody>
      </p:sp>
      <p:sp>
        <p:nvSpPr>
          <p:cNvPr id="5" name="Content Placeholder 4"/>
          <p:cNvSpPr>
            <a:spLocks noGrp="1"/>
          </p:cNvSpPr>
          <p:nvPr>
            <p:ph idx="1"/>
          </p:nvPr>
        </p:nvSpPr>
        <p:spPr>
          <a:xfrm>
            <a:off x="3635896" y="260648"/>
            <a:ext cx="5328592" cy="6264696"/>
          </a:xfrm>
        </p:spPr>
        <p:txBody>
          <a:bodyPr numCol="2">
            <a:noAutofit/>
          </a:bodyPr>
          <a:lstStyle/>
          <a:p>
            <a:pPr>
              <a:spcBef>
                <a:spcPct val="50000"/>
              </a:spcBef>
              <a:buFont typeface="Arial" panose="020B0604020202020204" pitchFamily="34" charset="0"/>
              <a:buChar char="•"/>
            </a:pPr>
            <a:r>
              <a:rPr lang="en-GB" dirty="0" smtClean="0"/>
              <a:t> Polythene </a:t>
            </a:r>
            <a:r>
              <a:rPr lang="en-GB" dirty="0"/>
              <a:t>(high and low </a:t>
            </a:r>
            <a:r>
              <a:rPr lang="en-GB" dirty="0" smtClean="0"/>
              <a:t>density)</a:t>
            </a:r>
          </a:p>
          <a:p>
            <a:pPr>
              <a:spcBef>
                <a:spcPct val="50000"/>
              </a:spcBef>
              <a:buFont typeface="Arial" panose="020B0604020202020204" pitchFamily="34" charset="0"/>
              <a:buChar char="•"/>
            </a:pPr>
            <a:r>
              <a:rPr lang="en-GB" dirty="0"/>
              <a:t> </a:t>
            </a:r>
            <a:r>
              <a:rPr lang="en-GB" dirty="0" smtClean="0"/>
              <a:t>Polyvinyl chloride</a:t>
            </a:r>
          </a:p>
          <a:p>
            <a:pPr>
              <a:spcBef>
                <a:spcPct val="50000"/>
              </a:spcBef>
              <a:buFont typeface="Arial" panose="020B0604020202020204" pitchFamily="34" charset="0"/>
              <a:buChar char="•"/>
            </a:pPr>
            <a:r>
              <a:rPr lang="en-GB" dirty="0" smtClean="0"/>
              <a:t> Polystyrene</a:t>
            </a:r>
          </a:p>
          <a:p>
            <a:pPr>
              <a:spcBef>
                <a:spcPct val="50000"/>
              </a:spcBef>
              <a:buFont typeface="Arial" panose="020B0604020202020204" pitchFamily="34" charset="0"/>
              <a:buChar char="•"/>
            </a:pPr>
            <a:r>
              <a:rPr lang="en-GB" dirty="0"/>
              <a:t> </a:t>
            </a:r>
            <a:r>
              <a:rPr lang="en-GB" dirty="0" smtClean="0"/>
              <a:t>Nylon</a:t>
            </a:r>
          </a:p>
          <a:p>
            <a:pPr>
              <a:spcBef>
                <a:spcPct val="50000"/>
              </a:spcBef>
              <a:buFont typeface="Arial" panose="020B0604020202020204" pitchFamily="34" charset="0"/>
              <a:buChar char="•"/>
            </a:pPr>
            <a:r>
              <a:rPr lang="en-GB" dirty="0"/>
              <a:t> </a:t>
            </a:r>
            <a:r>
              <a:rPr lang="en-GB" dirty="0" smtClean="0"/>
              <a:t>Cellulose acetate</a:t>
            </a:r>
          </a:p>
          <a:p>
            <a:pPr>
              <a:spcBef>
                <a:spcPct val="50000"/>
              </a:spcBef>
              <a:buFont typeface="Arial" panose="020B0604020202020204" pitchFamily="34" charset="0"/>
              <a:buChar char="•"/>
            </a:pPr>
            <a:r>
              <a:rPr lang="en-GB" dirty="0"/>
              <a:t> </a:t>
            </a:r>
            <a:r>
              <a:rPr lang="en-GB" dirty="0" smtClean="0"/>
              <a:t>Acrylic</a:t>
            </a:r>
          </a:p>
          <a:p>
            <a:pPr>
              <a:spcBef>
                <a:spcPct val="50000"/>
              </a:spcBef>
              <a:buFont typeface="Arial" panose="020B0604020202020204" pitchFamily="34" charset="0"/>
              <a:buChar char="•"/>
            </a:pPr>
            <a:r>
              <a:rPr lang="en-GB" dirty="0"/>
              <a:t> </a:t>
            </a:r>
            <a:r>
              <a:rPr lang="en-GB" dirty="0" smtClean="0"/>
              <a:t>Polypropylene</a:t>
            </a:r>
          </a:p>
          <a:p>
            <a:pPr>
              <a:spcBef>
                <a:spcPct val="50000"/>
              </a:spcBef>
              <a:buFont typeface="Arial" panose="020B0604020202020204" pitchFamily="34" charset="0"/>
              <a:buChar char="•"/>
            </a:pPr>
            <a:r>
              <a:rPr lang="en-GB" dirty="0"/>
              <a:t> </a:t>
            </a:r>
            <a:r>
              <a:rPr lang="en-GB" dirty="0" smtClean="0"/>
              <a:t>ABS</a:t>
            </a:r>
          </a:p>
          <a:p>
            <a:pPr>
              <a:spcBef>
                <a:spcPct val="50000"/>
              </a:spcBef>
              <a:buFont typeface="Arial" panose="020B0604020202020204" pitchFamily="34" charset="0"/>
              <a:buChar char="•"/>
            </a:pPr>
            <a:r>
              <a:rPr lang="en-GB" dirty="0"/>
              <a:t> </a:t>
            </a:r>
            <a:r>
              <a:rPr lang="en-GB" dirty="0" smtClean="0"/>
              <a:t>Epoxy resin</a:t>
            </a:r>
          </a:p>
          <a:p>
            <a:pPr>
              <a:spcBef>
                <a:spcPct val="50000"/>
              </a:spcBef>
              <a:buFont typeface="Arial" panose="020B0604020202020204" pitchFamily="34" charset="0"/>
              <a:buChar char="•"/>
            </a:pPr>
            <a:r>
              <a:rPr lang="en-GB" dirty="0"/>
              <a:t> </a:t>
            </a:r>
            <a:r>
              <a:rPr lang="en-GB" dirty="0" smtClean="0"/>
              <a:t>Melamine </a:t>
            </a:r>
          </a:p>
          <a:p>
            <a:pPr>
              <a:spcBef>
                <a:spcPct val="50000"/>
              </a:spcBef>
              <a:buFont typeface="Arial" panose="020B0604020202020204" pitchFamily="34" charset="0"/>
              <a:buChar char="•"/>
            </a:pPr>
            <a:r>
              <a:rPr lang="en-GB" dirty="0"/>
              <a:t> </a:t>
            </a:r>
            <a:r>
              <a:rPr lang="en-GB" dirty="0" smtClean="0"/>
              <a:t>Formaldehyde</a:t>
            </a:r>
          </a:p>
          <a:p>
            <a:pPr>
              <a:spcBef>
                <a:spcPct val="50000"/>
              </a:spcBef>
              <a:buFont typeface="Arial" panose="020B0604020202020204" pitchFamily="34" charset="0"/>
              <a:buChar char="•"/>
            </a:pPr>
            <a:r>
              <a:rPr lang="en-GB" dirty="0"/>
              <a:t> </a:t>
            </a:r>
            <a:r>
              <a:rPr lang="en-GB" dirty="0" smtClean="0"/>
              <a:t>Urea formaldehyde</a:t>
            </a:r>
          </a:p>
          <a:p>
            <a:pPr>
              <a:spcBef>
                <a:spcPct val="50000"/>
              </a:spcBef>
              <a:buFont typeface="Arial" panose="020B0604020202020204" pitchFamily="34" charset="0"/>
              <a:buChar char="•"/>
            </a:pPr>
            <a:r>
              <a:rPr lang="en-GB" dirty="0"/>
              <a:t> </a:t>
            </a:r>
            <a:r>
              <a:rPr lang="en-GB" dirty="0" smtClean="0"/>
              <a:t>Polyester resin</a:t>
            </a:r>
          </a:p>
          <a:p>
            <a:pPr>
              <a:spcBef>
                <a:spcPct val="50000"/>
              </a:spcBef>
              <a:buFont typeface="Arial" panose="020B0604020202020204" pitchFamily="34" charset="0"/>
              <a:buChar char="•"/>
            </a:pPr>
            <a:r>
              <a:rPr lang="en-GB" dirty="0"/>
              <a:t> </a:t>
            </a:r>
            <a:r>
              <a:rPr lang="en-GB" dirty="0" smtClean="0"/>
              <a:t>Glass-reinforced plastic</a:t>
            </a:r>
          </a:p>
          <a:p>
            <a:pPr>
              <a:spcBef>
                <a:spcPct val="50000"/>
              </a:spcBef>
              <a:buFont typeface="Arial" panose="020B0604020202020204" pitchFamily="34" charset="0"/>
              <a:buChar char="•"/>
            </a:pPr>
            <a:r>
              <a:rPr lang="en-GB" dirty="0"/>
              <a:t> </a:t>
            </a:r>
            <a:r>
              <a:rPr lang="en-GB" dirty="0" smtClean="0"/>
              <a:t>Carbon-fibre plastics</a:t>
            </a:r>
          </a:p>
          <a:p>
            <a:pPr>
              <a:spcBef>
                <a:spcPct val="50000"/>
              </a:spcBef>
              <a:buFont typeface="Arial" panose="020B0604020202020204" pitchFamily="34" charset="0"/>
              <a:buChar char="•"/>
            </a:pPr>
            <a:r>
              <a:rPr lang="en-GB" dirty="0"/>
              <a:t> </a:t>
            </a:r>
            <a:r>
              <a:rPr lang="en-GB" dirty="0" smtClean="0"/>
              <a:t>Elastomers</a:t>
            </a:r>
          </a:p>
          <a:p>
            <a:pPr>
              <a:spcBef>
                <a:spcPct val="50000"/>
              </a:spcBef>
              <a:buFont typeface="Arial" panose="020B0604020202020204" pitchFamily="34" charset="0"/>
              <a:buChar char="•"/>
            </a:pPr>
            <a:r>
              <a:rPr lang="en-GB" dirty="0"/>
              <a:t> </a:t>
            </a:r>
            <a:r>
              <a:rPr lang="en-GB" dirty="0" smtClean="0"/>
              <a:t>Labelling and symbols</a:t>
            </a:r>
            <a:endParaRPr lang="en-GB" dirty="0"/>
          </a:p>
        </p:txBody>
      </p:sp>
      <p:sp>
        <p:nvSpPr>
          <p:cNvPr id="6" name="Title 3"/>
          <p:cNvSpPr txBox="1">
            <a:spLocks/>
          </p:cNvSpPr>
          <p:nvPr/>
        </p:nvSpPr>
        <p:spPr>
          <a:xfrm>
            <a:off x="0" y="2344223"/>
            <a:ext cx="3490722" cy="1228793"/>
          </a:xfrm>
          <a:prstGeom prst="rect">
            <a:avLst/>
          </a:prstGeom>
        </p:spPr>
        <p:txBody>
          <a:bodyPr vert="horz" lIns="91440" tIns="45720" rIns="91440" bIns="45720" rtlCol="0" anchor="ctr">
            <a:normAutofit fontScale="97500"/>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algn="r"/>
            <a:r>
              <a:rPr lang="en-GB" sz="3600" b="1" dirty="0" smtClean="0">
                <a:solidFill>
                  <a:srgbClr val="FFFFFF"/>
                </a:solidFill>
              </a:rPr>
              <a:t>You must remember these!</a:t>
            </a:r>
            <a:endParaRPr lang="en-GB" sz="3600" dirty="0">
              <a:solidFill>
                <a:srgbClr val="FFFFFF"/>
              </a:solidFill>
            </a:endParaRPr>
          </a:p>
        </p:txBody>
      </p:sp>
      <p:sp>
        <p:nvSpPr>
          <p:cNvPr id="7" name="Title 3"/>
          <p:cNvSpPr txBox="1">
            <a:spLocks/>
          </p:cNvSpPr>
          <p:nvPr/>
        </p:nvSpPr>
        <p:spPr>
          <a:xfrm>
            <a:off x="0" y="3717032"/>
            <a:ext cx="3490722" cy="1228793"/>
          </a:xfrm>
          <a:prstGeom prst="rect">
            <a:avLst/>
          </a:prstGeom>
        </p:spPr>
        <p:txBody>
          <a:bodyPr vert="horz" lIns="91440" tIns="45720" rIns="91440" bIns="45720" rtlCol="0" anchor="ctr">
            <a:normAutofit fontScale="97500"/>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algn="r"/>
            <a:r>
              <a:rPr lang="en-GB" sz="3600" dirty="0" smtClean="0">
                <a:solidFill>
                  <a:srgbClr val="FFFFFF"/>
                </a:solidFill>
              </a:rPr>
              <a:t>LEARN THEIR PROPERTIES</a:t>
            </a:r>
            <a:endParaRPr lang="en-GB" sz="3600" dirty="0">
              <a:solidFill>
                <a:srgbClr val="FFFFFF"/>
              </a:solidFill>
            </a:endParaRPr>
          </a:p>
        </p:txBody>
      </p:sp>
    </p:spTree>
    <p:extLst>
      <p:ext uri="{BB962C8B-B14F-4D97-AF65-F5344CB8AC3E}">
        <p14:creationId xmlns:p14="http://schemas.microsoft.com/office/powerpoint/2010/main" val="32583258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05">
            <a:extLst>
              <a:ext uri="{FF2B5EF4-FFF2-40B4-BE49-F238E27FC236}">
                <a16:creationId xmlns:a16="http://schemas.microsoft.com/office/drawing/2014/main" id="{4E14BC8B-4E7D-4C9A-A0F0-9C8D667A0084}"/>
              </a:ext>
            </a:extLst>
          </p:cNvPr>
          <p:cNvGrpSpPr>
            <a:grpSpLocks/>
          </p:cNvGrpSpPr>
          <p:nvPr/>
        </p:nvGrpSpPr>
        <p:grpSpPr bwMode="auto">
          <a:xfrm>
            <a:off x="3708400" y="3573463"/>
            <a:ext cx="1549400" cy="1335087"/>
            <a:chOff x="2336" y="2251"/>
            <a:chExt cx="976" cy="841"/>
          </a:xfrm>
        </p:grpSpPr>
        <p:sp>
          <p:nvSpPr>
            <p:cNvPr id="5" name="Oval 5">
              <a:extLst>
                <a:ext uri="{FF2B5EF4-FFF2-40B4-BE49-F238E27FC236}">
                  <a16:creationId xmlns:a16="http://schemas.microsoft.com/office/drawing/2014/main" id="{678676FE-5C7A-4153-87B9-91E30146F82D}"/>
                </a:ext>
              </a:extLst>
            </p:cNvPr>
            <p:cNvSpPr>
              <a:spLocks noChangeArrowheads="1"/>
            </p:cNvSpPr>
            <p:nvPr/>
          </p:nvSpPr>
          <p:spPr bwMode="auto">
            <a:xfrm>
              <a:off x="2336" y="2251"/>
              <a:ext cx="926" cy="841"/>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a:p>
              <a:pPr algn="ctr"/>
              <a:endParaRPr lang="en-GB" altLang="en-US"/>
            </a:p>
          </p:txBody>
        </p:sp>
        <p:sp>
          <p:nvSpPr>
            <p:cNvPr id="6" name="Text Box 6">
              <a:extLst>
                <a:ext uri="{FF2B5EF4-FFF2-40B4-BE49-F238E27FC236}">
                  <a16:creationId xmlns:a16="http://schemas.microsoft.com/office/drawing/2014/main" id="{24CD2863-4319-42F8-8F87-71F44D3E13C2}"/>
                </a:ext>
              </a:extLst>
            </p:cNvPr>
            <p:cNvSpPr txBox="1">
              <a:spLocks noChangeArrowheads="1"/>
            </p:cNvSpPr>
            <p:nvPr/>
          </p:nvSpPr>
          <p:spPr bwMode="auto">
            <a:xfrm>
              <a:off x="2352" y="2592"/>
              <a:ext cx="960" cy="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50000"/>
                </a:lnSpc>
                <a:spcBef>
                  <a:spcPct val="50000"/>
                </a:spcBef>
              </a:pPr>
              <a:r>
                <a:rPr lang="en-GB" altLang="en-US" b="1">
                  <a:latin typeface="Century Gothic" panose="020B0502020202020204" pitchFamily="34" charset="0"/>
                </a:rPr>
                <a:t>Plastics</a:t>
              </a:r>
            </a:p>
          </p:txBody>
        </p:sp>
      </p:grpSp>
      <p:grpSp>
        <p:nvGrpSpPr>
          <p:cNvPr id="7" name="Group 406">
            <a:extLst>
              <a:ext uri="{FF2B5EF4-FFF2-40B4-BE49-F238E27FC236}">
                <a16:creationId xmlns:a16="http://schemas.microsoft.com/office/drawing/2014/main" id="{0A9BC0FC-8613-4A80-8B6C-BAA95E81EF3D}"/>
              </a:ext>
            </a:extLst>
          </p:cNvPr>
          <p:cNvGrpSpPr>
            <a:grpSpLocks/>
          </p:cNvGrpSpPr>
          <p:nvPr/>
        </p:nvGrpSpPr>
        <p:grpSpPr bwMode="auto">
          <a:xfrm>
            <a:off x="3810000" y="2590800"/>
            <a:ext cx="1633538" cy="982663"/>
            <a:chOff x="2400" y="1632"/>
            <a:chExt cx="1029" cy="619"/>
          </a:xfrm>
        </p:grpSpPr>
        <p:sp>
          <p:nvSpPr>
            <p:cNvPr id="8" name="Line 8">
              <a:extLst>
                <a:ext uri="{FF2B5EF4-FFF2-40B4-BE49-F238E27FC236}">
                  <a16:creationId xmlns:a16="http://schemas.microsoft.com/office/drawing/2014/main" id="{1BA0F483-BA3D-4AED-8204-856A57690EED}"/>
                </a:ext>
              </a:extLst>
            </p:cNvPr>
            <p:cNvSpPr>
              <a:spLocks noChangeShapeType="1"/>
            </p:cNvSpPr>
            <p:nvPr/>
          </p:nvSpPr>
          <p:spPr bwMode="auto">
            <a:xfrm flipH="1" flipV="1">
              <a:off x="2832" y="1872"/>
              <a:ext cx="3" cy="379"/>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9" name="Rectangle 10">
              <a:extLst>
                <a:ext uri="{FF2B5EF4-FFF2-40B4-BE49-F238E27FC236}">
                  <a16:creationId xmlns:a16="http://schemas.microsoft.com/office/drawing/2014/main" id="{6326E4CF-C446-427F-8D33-C893524C4541}"/>
                </a:ext>
              </a:extLst>
            </p:cNvPr>
            <p:cNvSpPr>
              <a:spLocks noChangeArrowheads="1"/>
            </p:cNvSpPr>
            <p:nvPr/>
          </p:nvSpPr>
          <p:spPr bwMode="auto">
            <a:xfrm>
              <a:off x="2400" y="1632"/>
              <a:ext cx="960" cy="240"/>
            </a:xfrm>
            <a:prstGeom prst="rect">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 name="Text Box 11">
              <a:extLst>
                <a:ext uri="{FF2B5EF4-FFF2-40B4-BE49-F238E27FC236}">
                  <a16:creationId xmlns:a16="http://schemas.microsoft.com/office/drawing/2014/main" id="{04BDE704-C08A-4D5F-99DB-3CBC2685BC11}"/>
                </a:ext>
              </a:extLst>
            </p:cNvPr>
            <p:cNvSpPr txBox="1">
              <a:spLocks noChangeArrowheads="1"/>
            </p:cNvSpPr>
            <p:nvPr/>
          </p:nvSpPr>
          <p:spPr bwMode="auto">
            <a:xfrm>
              <a:off x="2448" y="1632"/>
              <a:ext cx="98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GB" altLang="en-US" sz="1400" b="1" i="1" u="sng">
                  <a:latin typeface="Century Gothic" panose="020B0502020202020204" pitchFamily="34" charset="0"/>
                </a:rPr>
                <a:t>Information</a:t>
              </a:r>
            </a:p>
          </p:txBody>
        </p:sp>
      </p:grpSp>
      <p:grpSp>
        <p:nvGrpSpPr>
          <p:cNvPr id="11" name="Group 407">
            <a:extLst>
              <a:ext uri="{FF2B5EF4-FFF2-40B4-BE49-F238E27FC236}">
                <a16:creationId xmlns:a16="http://schemas.microsoft.com/office/drawing/2014/main" id="{0B091A34-3CEB-4230-956A-6C4D35AA7511}"/>
              </a:ext>
            </a:extLst>
          </p:cNvPr>
          <p:cNvGrpSpPr>
            <a:grpSpLocks/>
          </p:cNvGrpSpPr>
          <p:nvPr/>
        </p:nvGrpSpPr>
        <p:grpSpPr bwMode="auto">
          <a:xfrm>
            <a:off x="1295400" y="1600200"/>
            <a:ext cx="2514600" cy="1158875"/>
            <a:chOff x="816" y="1008"/>
            <a:chExt cx="1584" cy="730"/>
          </a:xfrm>
        </p:grpSpPr>
        <p:sp>
          <p:nvSpPr>
            <p:cNvPr id="12" name="Text Box 15">
              <a:extLst>
                <a:ext uri="{FF2B5EF4-FFF2-40B4-BE49-F238E27FC236}">
                  <a16:creationId xmlns:a16="http://schemas.microsoft.com/office/drawing/2014/main" id="{83477509-844E-4DA4-BEC9-4B78A13D5ABE}"/>
                </a:ext>
              </a:extLst>
            </p:cNvPr>
            <p:cNvSpPr txBox="1">
              <a:spLocks noChangeArrowheads="1"/>
            </p:cNvSpPr>
            <p:nvPr/>
          </p:nvSpPr>
          <p:spPr bwMode="auto">
            <a:xfrm>
              <a:off x="816" y="1008"/>
              <a:ext cx="981" cy="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GB" altLang="en-US" sz="1000">
                  <a:latin typeface="Century Gothic" panose="020B0502020202020204" pitchFamily="34" charset="0"/>
                </a:rPr>
                <a:t>The basic chemicals used when making plastics are </a:t>
              </a:r>
              <a:r>
                <a:rPr lang="en-GB" altLang="en-US" sz="1000" b="1">
                  <a:latin typeface="Century Gothic" panose="020B0502020202020204" pitchFamily="34" charset="0"/>
                </a:rPr>
                <a:t>Coal and Crude Oil</a:t>
              </a:r>
              <a:r>
                <a:rPr lang="en-GB" altLang="en-US" sz="1000">
                  <a:latin typeface="Century Gothic" panose="020B0502020202020204" pitchFamily="34" charset="0"/>
                </a:rPr>
                <a:t>. These are obtained by using </a:t>
              </a:r>
              <a:r>
                <a:rPr lang="en-GB" altLang="en-US" sz="1000" b="1">
                  <a:latin typeface="Century Gothic" panose="020B0502020202020204" pitchFamily="34" charset="0"/>
                </a:rPr>
                <a:t>heat and chemical catalyst. </a:t>
              </a:r>
            </a:p>
          </p:txBody>
        </p:sp>
        <p:sp>
          <p:nvSpPr>
            <p:cNvPr id="13" name="Line 16">
              <a:extLst>
                <a:ext uri="{FF2B5EF4-FFF2-40B4-BE49-F238E27FC236}">
                  <a16:creationId xmlns:a16="http://schemas.microsoft.com/office/drawing/2014/main" id="{534EF8DB-3385-404A-B2CD-DADD7F414D8B}"/>
                </a:ext>
              </a:extLst>
            </p:cNvPr>
            <p:cNvSpPr>
              <a:spLocks noChangeShapeType="1"/>
            </p:cNvSpPr>
            <p:nvPr/>
          </p:nvSpPr>
          <p:spPr bwMode="auto">
            <a:xfrm flipH="1" flipV="1">
              <a:off x="1344" y="1632"/>
              <a:ext cx="105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4" name="Rectangle 77">
            <a:extLst>
              <a:ext uri="{FF2B5EF4-FFF2-40B4-BE49-F238E27FC236}">
                <a16:creationId xmlns:a16="http://schemas.microsoft.com/office/drawing/2014/main" id="{8F9430AA-136A-49D9-989A-A59BD995399A}"/>
              </a:ext>
            </a:extLst>
          </p:cNvPr>
          <p:cNvSpPr>
            <a:spLocks noChangeArrowheads="1"/>
          </p:cNvSpPr>
          <p:nvPr/>
        </p:nvSpPr>
        <p:spPr bwMode="auto">
          <a:xfrm>
            <a:off x="266700" y="324846"/>
            <a:ext cx="2476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5400" dirty="0">
                <a:solidFill>
                  <a:schemeClr val="tx2"/>
                </a:solidFill>
              </a:rPr>
              <a:t>Plastics</a:t>
            </a:r>
            <a:endParaRPr lang="en-US" altLang="en-US" sz="5400" dirty="0">
              <a:solidFill>
                <a:schemeClr val="tx2"/>
              </a:solidFill>
            </a:endParaRPr>
          </a:p>
        </p:txBody>
      </p:sp>
      <p:grpSp>
        <p:nvGrpSpPr>
          <p:cNvPr id="15" name="Group 410">
            <a:extLst>
              <a:ext uri="{FF2B5EF4-FFF2-40B4-BE49-F238E27FC236}">
                <a16:creationId xmlns:a16="http://schemas.microsoft.com/office/drawing/2014/main" id="{1C24C6DE-53E0-45BF-AE75-03C1E7928F94}"/>
              </a:ext>
            </a:extLst>
          </p:cNvPr>
          <p:cNvGrpSpPr>
            <a:grpSpLocks/>
          </p:cNvGrpSpPr>
          <p:nvPr/>
        </p:nvGrpSpPr>
        <p:grpSpPr bwMode="auto">
          <a:xfrm>
            <a:off x="5334000" y="1905000"/>
            <a:ext cx="3657600" cy="1158875"/>
            <a:chOff x="3360" y="1200"/>
            <a:chExt cx="2304" cy="730"/>
          </a:xfrm>
        </p:grpSpPr>
        <p:sp>
          <p:nvSpPr>
            <p:cNvPr id="16" name="Line 203">
              <a:extLst>
                <a:ext uri="{FF2B5EF4-FFF2-40B4-BE49-F238E27FC236}">
                  <a16:creationId xmlns:a16="http://schemas.microsoft.com/office/drawing/2014/main" id="{6B65A492-45C8-4564-81C3-D56D91CD9A8E}"/>
                </a:ext>
              </a:extLst>
            </p:cNvPr>
            <p:cNvSpPr>
              <a:spLocks noChangeShapeType="1"/>
            </p:cNvSpPr>
            <p:nvPr/>
          </p:nvSpPr>
          <p:spPr bwMode="auto">
            <a:xfrm flipV="1">
              <a:off x="3360" y="1488"/>
              <a:ext cx="96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 name="Text Box 318">
              <a:extLst>
                <a:ext uri="{FF2B5EF4-FFF2-40B4-BE49-F238E27FC236}">
                  <a16:creationId xmlns:a16="http://schemas.microsoft.com/office/drawing/2014/main" id="{DA75962B-9B02-434C-B42C-2F4F0E553217}"/>
                </a:ext>
              </a:extLst>
            </p:cNvPr>
            <p:cNvSpPr txBox="1">
              <a:spLocks noChangeArrowheads="1"/>
            </p:cNvSpPr>
            <p:nvPr/>
          </p:nvSpPr>
          <p:spPr bwMode="auto">
            <a:xfrm>
              <a:off x="4320" y="1200"/>
              <a:ext cx="1344" cy="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GB" altLang="en-US" sz="1000">
                  <a:latin typeface="Century Gothic" panose="020B0502020202020204" pitchFamily="34" charset="0"/>
                </a:rPr>
                <a:t>Plastic are now strongly associated with products of today, some of the vital processes and characteristics of plastic make it increasingly more popular in today's market.</a:t>
              </a:r>
              <a:endParaRPr lang="en-GB" altLang="en-US" sz="1000" b="1">
                <a:latin typeface="Century Gothic" panose="020B0502020202020204" pitchFamily="34" charset="0"/>
              </a:endParaRPr>
            </a:p>
          </p:txBody>
        </p:sp>
      </p:grpSp>
      <p:grpSp>
        <p:nvGrpSpPr>
          <p:cNvPr id="18" name="Group 409">
            <a:extLst>
              <a:ext uri="{FF2B5EF4-FFF2-40B4-BE49-F238E27FC236}">
                <a16:creationId xmlns:a16="http://schemas.microsoft.com/office/drawing/2014/main" id="{A04E02D3-7FA1-4113-BB09-E19445D9AD6A}"/>
              </a:ext>
            </a:extLst>
          </p:cNvPr>
          <p:cNvGrpSpPr>
            <a:grpSpLocks/>
          </p:cNvGrpSpPr>
          <p:nvPr/>
        </p:nvGrpSpPr>
        <p:grpSpPr bwMode="auto">
          <a:xfrm>
            <a:off x="5334000" y="609600"/>
            <a:ext cx="3157538" cy="2057400"/>
            <a:chOff x="3360" y="384"/>
            <a:chExt cx="1989" cy="1296"/>
          </a:xfrm>
        </p:grpSpPr>
        <p:sp>
          <p:nvSpPr>
            <p:cNvPr id="19" name="Line 296">
              <a:extLst>
                <a:ext uri="{FF2B5EF4-FFF2-40B4-BE49-F238E27FC236}">
                  <a16:creationId xmlns:a16="http://schemas.microsoft.com/office/drawing/2014/main" id="{1F312EF5-2E1E-4FA3-9BE3-B3DE3FB998C8}"/>
                </a:ext>
              </a:extLst>
            </p:cNvPr>
            <p:cNvSpPr>
              <a:spLocks noChangeShapeType="1"/>
            </p:cNvSpPr>
            <p:nvPr/>
          </p:nvSpPr>
          <p:spPr bwMode="auto">
            <a:xfrm flipV="1">
              <a:off x="3360" y="1056"/>
              <a:ext cx="1008" cy="6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 name="Text Box 317">
              <a:extLst>
                <a:ext uri="{FF2B5EF4-FFF2-40B4-BE49-F238E27FC236}">
                  <a16:creationId xmlns:a16="http://schemas.microsoft.com/office/drawing/2014/main" id="{0ADC7FD7-C5A7-4AD2-931D-96B6F27EBDB0}"/>
                </a:ext>
              </a:extLst>
            </p:cNvPr>
            <p:cNvSpPr txBox="1">
              <a:spLocks noChangeArrowheads="1"/>
            </p:cNvSpPr>
            <p:nvPr/>
          </p:nvSpPr>
          <p:spPr bwMode="auto">
            <a:xfrm>
              <a:off x="4368" y="384"/>
              <a:ext cx="981" cy="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GB" altLang="en-US" sz="1000">
                  <a:latin typeface="Century Gothic" panose="020B0502020202020204" pitchFamily="34" charset="0"/>
                </a:rPr>
                <a:t>Plastic was originally used as a </a:t>
              </a:r>
              <a:r>
                <a:rPr lang="en-GB" altLang="en-US" sz="1000" b="1">
                  <a:latin typeface="Century Gothic" panose="020B0502020202020204" pitchFamily="34" charset="0"/>
                </a:rPr>
                <a:t>cheap substitute</a:t>
              </a:r>
              <a:r>
                <a:rPr lang="en-GB" altLang="en-US" sz="1000">
                  <a:latin typeface="Century Gothic" panose="020B0502020202020204" pitchFamily="34" charset="0"/>
                </a:rPr>
                <a:t> for other materials, e.g. ivory in billiard balls. </a:t>
              </a:r>
              <a:r>
                <a:rPr lang="en-GB" altLang="en-US" sz="1000" b="1">
                  <a:latin typeface="Century Gothic" panose="020B0502020202020204" pitchFamily="34" charset="0"/>
                </a:rPr>
                <a:t>“An imitation of the real thing”</a:t>
              </a:r>
            </a:p>
          </p:txBody>
        </p:sp>
      </p:grpSp>
      <p:grpSp>
        <p:nvGrpSpPr>
          <p:cNvPr id="21" name="Group 413">
            <a:extLst>
              <a:ext uri="{FF2B5EF4-FFF2-40B4-BE49-F238E27FC236}">
                <a16:creationId xmlns:a16="http://schemas.microsoft.com/office/drawing/2014/main" id="{486B685F-082D-44CA-A6D1-8CDE1C508E41}"/>
              </a:ext>
            </a:extLst>
          </p:cNvPr>
          <p:cNvGrpSpPr>
            <a:grpSpLocks/>
          </p:cNvGrpSpPr>
          <p:nvPr/>
        </p:nvGrpSpPr>
        <p:grpSpPr bwMode="auto">
          <a:xfrm>
            <a:off x="4419600" y="4800600"/>
            <a:ext cx="1676400" cy="685800"/>
            <a:chOff x="2784" y="3024"/>
            <a:chExt cx="1056" cy="432"/>
          </a:xfrm>
        </p:grpSpPr>
        <p:grpSp>
          <p:nvGrpSpPr>
            <p:cNvPr id="22" name="Group 335">
              <a:extLst>
                <a:ext uri="{FF2B5EF4-FFF2-40B4-BE49-F238E27FC236}">
                  <a16:creationId xmlns:a16="http://schemas.microsoft.com/office/drawing/2014/main" id="{237085F8-5BD8-4641-8E12-3FB40CA5C070}"/>
                </a:ext>
              </a:extLst>
            </p:cNvPr>
            <p:cNvGrpSpPr>
              <a:grpSpLocks/>
            </p:cNvGrpSpPr>
            <p:nvPr/>
          </p:nvGrpSpPr>
          <p:grpSpPr bwMode="auto">
            <a:xfrm>
              <a:off x="2784" y="3216"/>
              <a:ext cx="1056" cy="240"/>
              <a:chOff x="2352" y="3168"/>
              <a:chExt cx="1056" cy="240"/>
            </a:xfrm>
          </p:grpSpPr>
          <p:sp>
            <p:nvSpPr>
              <p:cNvPr id="24" name="Rectangle 254">
                <a:extLst>
                  <a:ext uri="{FF2B5EF4-FFF2-40B4-BE49-F238E27FC236}">
                    <a16:creationId xmlns:a16="http://schemas.microsoft.com/office/drawing/2014/main" id="{37CB0E52-1456-49ED-B01C-2F5CDE5789DD}"/>
                  </a:ext>
                </a:extLst>
              </p:cNvPr>
              <p:cNvSpPr>
                <a:spLocks noChangeArrowheads="1"/>
              </p:cNvSpPr>
              <p:nvPr/>
            </p:nvSpPr>
            <p:spPr bwMode="auto">
              <a:xfrm>
                <a:off x="2352" y="3168"/>
                <a:ext cx="960" cy="240"/>
              </a:xfrm>
              <a:prstGeom prst="rect">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 name="Text Box 255">
                <a:extLst>
                  <a:ext uri="{FF2B5EF4-FFF2-40B4-BE49-F238E27FC236}">
                    <a16:creationId xmlns:a16="http://schemas.microsoft.com/office/drawing/2014/main" id="{4E5E7044-94BC-40A7-91A8-8CF924A1A35C}"/>
                  </a:ext>
                </a:extLst>
              </p:cNvPr>
              <p:cNvSpPr txBox="1">
                <a:spLocks noChangeArrowheads="1"/>
              </p:cNvSpPr>
              <p:nvPr/>
            </p:nvSpPr>
            <p:spPr bwMode="auto">
              <a:xfrm>
                <a:off x="2352" y="3168"/>
                <a:ext cx="105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GB" altLang="en-US" sz="1400" b="1" i="1" u="sng">
                    <a:latin typeface="Century Gothic" panose="020B0502020202020204" pitchFamily="34" charset="0"/>
                  </a:rPr>
                  <a:t>Properties</a:t>
                </a:r>
              </a:p>
            </p:txBody>
          </p:sp>
        </p:grpSp>
        <p:sp>
          <p:nvSpPr>
            <p:cNvPr id="23" name="Line 356">
              <a:extLst>
                <a:ext uri="{FF2B5EF4-FFF2-40B4-BE49-F238E27FC236}">
                  <a16:creationId xmlns:a16="http://schemas.microsoft.com/office/drawing/2014/main" id="{C176FC97-3B31-4E70-899E-988DD24E4C64}"/>
                </a:ext>
              </a:extLst>
            </p:cNvPr>
            <p:cNvSpPr>
              <a:spLocks noChangeShapeType="1"/>
            </p:cNvSpPr>
            <p:nvPr/>
          </p:nvSpPr>
          <p:spPr bwMode="auto">
            <a:xfrm>
              <a:off x="3024" y="3024"/>
              <a:ext cx="24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6" name="Group 423">
            <a:extLst>
              <a:ext uri="{FF2B5EF4-FFF2-40B4-BE49-F238E27FC236}">
                <a16:creationId xmlns:a16="http://schemas.microsoft.com/office/drawing/2014/main" id="{FE95A010-A63F-467C-AF5C-1521E977B9BB}"/>
              </a:ext>
            </a:extLst>
          </p:cNvPr>
          <p:cNvGrpSpPr>
            <a:grpSpLocks/>
          </p:cNvGrpSpPr>
          <p:nvPr/>
        </p:nvGrpSpPr>
        <p:grpSpPr bwMode="auto">
          <a:xfrm>
            <a:off x="1600200" y="4419600"/>
            <a:ext cx="2133600" cy="457200"/>
            <a:chOff x="1008" y="2784"/>
            <a:chExt cx="1344" cy="288"/>
          </a:xfrm>
        </p:grpSpPr>
        <p:grpSp>
          <p:nvGrpSpPr>
            <p:cNvPr id="27" name="Group 404">
              <a:extLst>
                <a:ext uri="{FF2B5EF4-FFF2-40B4-BE49-F238E27FC236}">
                  <a16:creationId xmlns:a16="http://schemas.microsoft.com/office/drawing/2014/main" id="{03FE3AFC-24B5-44D4-B69A-62F0B3307440}"/>
                </a:ext>
              </a:extLst>
            </p:cNvPr>
            <p:cNvGrpSpPr>
              <a:grpSpLocks/>
            </p:cNvGrpSpPr>
            <p:nvPr/>
          </p:nvGrpSpPr>
          <p:grpSpPr bwMode="auto">
            <a:xfrm>
              <a:off x="1008" y="2832"/>
              <a:ext cx="1296" cy="240"/>
              <a:chOff x="960" y="2256"/>
              <a:chExt cx="1296" cy="240"/>
            </a:xfrm>
          </p:grpSpPr>
          <p:sp>
            <p:nvSpPr>
              <p:cNvPr id="29" name="Rectangle 337">
                <a:extLst>
                  <a:ext uri="{FF2B5EF4-FFF2-40B4-BE49-F238E27FC236}">
                    <a16:creationId xmlns:a16="http://schemas.microsoft.com/office/drawing/2014/main" id="{B5271393-62C6-4711-AE59-4637295977FF}"/>
                  </a:ext>
                </a:extLst>
              </p:cNvPr>
              <p:cNvSpPr>
                <a:spLocks noChangeArrowheads="1"/>
              </p:cNvSpPr>
              <p:nvPr/>
            </p:nvSpPr>
            <p:spPr bwMode="auto">
              <a:xfrm>
                <a:off x="960" y="2256"/>
                <a:ext cx="960" cy="240"/>
              </a:xfrm>
              <a:prstGeom prst="rect">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 name="Text Box 338">
                <a:extLst>
                  <a:ext uri="{FF2B5EF4-FFF2-40B4-BE49-F238E27FC236}">
                    <a16:creationId xmlns:a16="http://schemas.microsoft.com/office/drawing/2014/main" id="{E9227389-7BC5-4996-8194-AEEF3BD05C22}"/>
                  </a:ext>
                </a:extLst>
              </p:cNvPr>
              <p:cNvSpPr txBox="1">
                <a:spLocks noChangeArrowheads="1"/>
              </p:cNvSpPr>
              <p:nvPr/>
            </p:nvSpPr>
            <p:spPr bwMode="auto">
              <a:xfrm>
                <a:off x="1200" y="2256"/>
                <a:ext cx="105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GB" altLang="en-US" sz="1400" b="1" i="1" u="sng">
                    <a:latin typeface="Century Gothic" panose="020B0502020202020204" pitchFamily="34" charset="0"/>
                  </a:rPr>
                  <a:t>Forms</a:t>
                </a:r>
              </a:p>
            </p:txBody>
          </p:sp>
        </p:grpSp>
        <p:sp>
          <p:nvSpPr>
            <p:cNvPr id="28" name="Line 362">
              <a:extLst>
                <a:ext uri="{FF2B5EF4-FFF2-40B4-BE49-F238E27FC236}">
                  <a16:creationId xmlns:a16="http://schemas.microsoft.com/office/drawing/2014/main" id="{4274FCFE-4721-4BDE-9AF9-535295C09D41}"/>
                </a:ext>
              </a:extLst>
            </p:cNvPr>
            <p:cNvSpPr>
              <a:spLocks noChangeShapeType="1"/>
            </p:cNvSpPr>
            <p:nvPr/>
          </p:nvSpPr>
          <p:spPr bwMode="auto">
            <a:xfrm flipV="1">
              <a:off x="1968" y="2784"/>
              <a:ext cx="384"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1" name="Group 411">
            <a:extLst>
              <a:ext uri="{FF2B5EF4-FFF2-40B4-BE49-F238E27FC236}">
                <a16:creationId xmlns:a16="http://schemas.microsoft.com/office/drawing/2014/main" id="{A3D8E0F4-E73B-4CD0-BD1A-94ED21D3F263}"/>
              </a:ext>
            </a:extLst>
          </p:cNvPr>
          <p:cNvGrpSpPr>
            <a:grpSpLocks/>
          </p:cNvGrpSpPr>
          <p:nvPr/>
        </p:nvGrpSpPr>
        <p:grpSpPr bwMode="auto">
          <a:xfrm>
            <a:off x="5334000" y="2819400"/>
            <a:ext cx="2819400" cy="1463675"/>
            <a:chOff x="3360" y="1776"/>
            <a:chExt cx="1776" cy="922"/>
          </a:xfrm>
        </p:grpSpPr>
        <p:sp>
          <p:nvSpPr>
            <p:cNvPr id="32" name="Line 353">
              <a:extLst>
                <a:ext uri="{FF2B5EF4-FFF2-40B4-BE49-F238E27FC236}">
                  <a16:creationId xmlns:a16="http://schemas.microsoft.com/office/drawing/2014/main" id="{B36E738B-9CC2-4294-AB4F-021CFFA22B51}"/>
                </a:ext>
              </a:extLst>
            </p:cNvPr>
            <p:cNvSpPr>
              <a:spLocks noChangeShapeType="1"/>
            </p:cNvSpPr>
            <p:nvPr/>
          </p:nvSpPr>
          <p:spPr bwMode="auto">
            <a:xfrm>
              <a:off x="3360" y="1776"/>
              <a:ext cx="768"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 name="Text Box 375">
              <a:extLst>
                <a:ext uri="{FF2B5EF4-FFF2-40B4-BE49-F238E27FC236}">
                  <a16:creationId xmlns:a16="http://schemas.microsoft.com/office/drawing/2014/main" id="{9F8BAD7A-23EE-4EAC-891B-9DDEC4A67E75}"/>
                </a:ext>
              </a:extLst>
            </p:cNvPr>
            <p:cNvSpPr txBox="1">
              <a:spLocks noChangeArrowheads="1"/>
            </p:cNvSpPr>
            <p:nvPr/>
          </p:nvSpPr>
          <p:spPr bwMode="auto">
            <a:xfrm>
              <a:off x="3792" y="2064"/>
              <a:ext cx="1344"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GB" altLang="en-US" sz="1000">
                  <a:latin typeface="Century Gothic" panose="020B0502020202020204" pitchFamily="34" charset="0"/>
                </a:rPr>
                <a:t>A wide range of Plastics are now available that can be </a:t>
              </a:r>
              <a:r>
                <a:rPr lang="en-GB" altLang="en-US" sz="1000" b="1">
                  <a:latin typeface="Century Gothic" panose="020B0502020202020204" pitchFamily="34" charset="0"/>
                </a:rPr>
                <a:t>moulded, extruded, cast or used as coatings.</a:t>
              </a:r>
              <a:r>
                <a:rPr lang="en-GB" altLang="en-US" sz="1000">
                  <a:latin typeface="Century Gothic" panose="020B0502020202020204" pitchFamily="34" charset="0"/>
                </a:rPr>
                <a:t> Plastics are </a:t>
              </a:r>
              <a:r>
                <a:rPr lang="en-GB" altLang="en-US" sz="1000" b="1">
                  <a:latin typeface="Century Gothic" panose="020B0502020202020204" pitchFamily="34" charset="0"/>
                </a:rPr>
                <a:t>replacing</a:t>
              </a:r>
              <a:r>
                <a:rPr lang="en-GB" altLang="en-US" sz="1000">
                  <a:latin typeface="Century Gothic" panose="020B0502020202020204" pitchFamily="34" charset="0"/>
                </a:rPr>
                <a:t> traditional materials such as wood and metal.</a:t>
              </a:r>
              <a:endParaRPr lang="en-GB" altLang="en-US" sz="1000" b="1">
                <a:latin typeface="Century Gothic" panose="020B0502020202020204" pitchFamily="34" charset="0"/>
              </a:endParaRPr>
            </a:p>
          </p:txBody>
        </p:sp>
      </p:grpSp>
      <p:grpSp>
        <p:nvGrpSpPr>
          <p:cNvPr id="34" name="Group 422">
            <a:extLst>
              <a:ext uri="{FF2B5EF4-FFF2-40B4-BE49-F238E27FC236}">
                <a16:creationId xmlns:a16="http://schemas.microsoft.com/office/drawing/2014/main" id="{94D0D5CF-5CAF-4D3C-9169-7DB9C56C8013}"/>
              </a:ext>
            </a:extLst>
          </p:cNvPr>
          <p:cNvGrpSpPr>
            <a:grpSpLocks/>
          </p:cNvGrpSpPr>
          <p:nvPr/>
        </p:nvGrpSpPr>
        <p:grpSpPr bwMode="auto">
          <a:xfrm>
            <a:off x="3352800" y="5486400"/>
            <a:ext cx="1557338" cy="549275"/>
            <a:chOff x="2112" y="3456"/>
            <a:chExt cx="981" cy="346"/>
          </a:xfrm>
        </p:grpSpPr>
        <p:sp>
          <p:nvSpPr>
            <p:cNvPr id="35" name="Line 298">
              <a:extLst>
                <a:ext uri="{FF2B5EF4-FFF2-40B4-BE49-F238E27FC236}">
                  <a16:creationId xmlns:a16="http://schemas.microsoft.com/office/drawing/2014/main" id="{45A5F684-8727-49E8-B7BC-F0282CA73B0B}"/>
                </a:ext>
              </a:extLst>
            </p:cNvPr>
            <p:cNvSpPr>
              <a:spLocks noChangeShapeType="1"/>
            </p:cNvSpPr>
            <p:nvPr/>
          </p:nvSpPr>
          <p:spPr bwMode="auto">
            <a:xfrm flipV="1">
              <a:off x="2496" y="3456"/>
              <a:ext cx="384"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 name="Text Box 377">
              <a:extLst>
                <a:ext uri="{FF2B5EF4-FFF2-40B4-BE49-F238E27FC236}">
                  <a16:creationId xmlns:a16="http://schemas.microsoft.com/office/drawing/2014/main" id="{747152D1-6ACA-4E60-8579-BD7DB21EB335}"/>
                </a:ext>
              </a:extLst>
            </p:cNvPr>
            <p:cNvSpPr txBox="1">
              <a:spLocks noChangeArrowheads="1"/>
            </p:cNvSpPr>
            <p:nvPr/>
          </p:nvSpPr>
          <p:spPr bwMode="auto">
            <a:xfrm>
              <a:off x="2112" y="3648"/>
              <a:ext cx="98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GB" altLang="en-US" sz="1000">
                  <a:latin typeface="Century Gothic" panose="020B0502020202020204" pitchFamily="34" charset="0"/>
                </a:rPr>
                <a:t>Recyclable</a:t>
              </a:r>
              <a:endParaRPr lang="en-GB" altLang="en-US" sz="1000" b="1">
                <a:latin typeface="Century Gothic" panose="020B0502020202020204" pitchFamily="34" charset="0"/>
              </a:endParaRPr>
            </a:p>
          </p:txBody>
        </p:sp>
      </p:grpSp>
      <p:grpSp>
        <p:nvGrpSpPr>
          <p:cNvPr id="37" name="Group 424">
            <a:extLst>
              <a:ext uri="{FF2B5EF4-FFF2-40B4-BE49-F238E27FC236}">
                <a16:creationId xmlns:a16="http://schemas.microsoft.com/office/drawing/2014/main" id="{63B9BC34-5FB4-450E-BA3E-C8049464F454}"/>
              </a:ext>
            </a:extLst>
          </p:cNvPr>
          <p:cNvGrpSpPr>
            <a:grpSpLocks/>
          </p:cNvGrpSpPr>
          <p:nvPr/>
        </p:nvGrpSpPr>
        <p:grpSpPr bwMode="auto">
          <a:xfrm>
            <a:off x="1828800" y="4876800"/>
            <a:ext cx="1557338" cy="1539875"/>
            <a:chOff x="1152" y="3072"/>
            <a:chExt cx="981" cy="970"/>
          </a:xfrm>
        </p:grpSpPr>
        <p:sp>
          <p:nvSpPr>
            <p:cNvPr id="38" name="Line 343">
              <a:extLst>
                <a:ext uri="{FF2B5EF4-FFF2-40B4-BE49-F238E27FC236}">
                  <a16:creationId xmlns:a16="http://schemas.microsoft.com/office/drawing/2014/main" id="{20746019-5FEB-4561-A64A-10846B0F967E}"/>
                </a:ext>
              </a:extLst>
            </p:cNvPr>
            <p:cNvSpPr>
              <a:spLocks noChangeShapeType="1"/>
            </p:cNvSpPr>
            <p:nvPr/>
          </p:nvSpPr>
          <p:spPr bwMode="auto">
            <a:xfrm flipH="1" flipV="1">
              <a:off x="1632" y="3072"/>
              <a:ext cx="0" cy="8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9" name="Text Box 385">
              <a:extLst>
                <a:ext uri="{FF2B5EF4-FFF2-40B4-BE49-F238E27FC236}">
                  <a16:creationId xmlns:a16="http://schemas.microsoft.com/office/drawing/2014/main" id="{D65E3501-607C-4E5D-9EEB-6473943478CC}"/>
                </a:ext>
              </a:extLst>
            </p:cNvPr>
            <p:cNvSpPr txBox="1">
              <a:spLocks noChangeArrowheads="1"/>
            </p:cNvSpPr>
            <p:nvPr/>
          </p:nvSpPr>
          <p:spPr bwMode="auto">
            <a:xfrm>
              <a:off x="1152" y="3888"/>
              <a:ext cx="98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GB" altLang="en-US" sz="1000">
                  <a:latin typeface="Century Gothic" panose="020B0502020202020204" pitchFamily="34" charset="0"/>
                </a:rPr>
                <a:t>Filaments and Fibres</a:t>
              </a:r>
              <a:endParaRPr lang="en-GB" altLang="en-US" sz="1000" b="1">
                <a:latin typeface="Century Gothic" panose="020B0502020202020204" pitchFamily="34" charset="0"/>
              </a:endParaRPr>
            </a:p>
          </p:txBody>
        </p:sp>
      </p:grpSp>
      <p:sp>
        <p:nvSpPr>
          <p:cNvPr id="40" name="Line 387">
            <a:extLst>
              <a:ext uri="{FF2B5EF4-FFF2-40B4-BE49-F238E27FC236}">
                <a16:creationId xmlns:a16="http://schemas.microsoft.com/office/drawing/2014/main" id="{3ABA6CAD-30BA-42E5-98C6-F1556330F363}"/>
              </a:ext>
            </a:extLst>
          </p:cNvPr>
          <p:cNvSpPr>
            <a:spLocks noChangeShapeType="1"/>
          </p:cNvSpPr>
          <p:nvPr/>
        </p:nvSpPr>
        <p:spPr bwMode="auto">
          <a:xfrm flipH="1" flipV="1">
            <a:off x="4114800" y="1905000"/>
            <a:ext cx="2286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41" name="Group 431">
            <a:extLst>
              <a:ext uri="{FF2B5EF4-FFF2-40B4-BE49-F238E27FC236}">
                <a16:creationId xmlns:a16="http://schemas.microsoft.com/office/drawing/2014/main" id="{B2B73824-9FC9-4D76-8584-96475E3014F7}"/>
              </a:ext>
            </a:extLst>
          </p:cNvPr>
          <p:cNvGrpSpPr>
            <a:grpSpLocks/>
          </p:cNvGrpSpPr>
          <p:nvPr/>
        </p:nvGrpSpPr>
        <p:grpSpPr bwMode="auto">
          <a:xfrm>
            <a:off x="2209800" y="3886200"/>
            <a:ext cx="1557338" cy="609600"/>
            <a:chOff x="1392" y="2448"/>
            <a:chExt cx="981" cy="384"/>
          </a:xfrm>
        </p:grpSpPr>
        <p:sp>
          <p:nvSpPr>
            <p:cNvPr id="42" name="Text Box 378">
              <a:extLst>
                <a:ext uri="{FF2B5EF4-FFF2-40B4-BE49-F238E27FC236}">
                  <a16:creationId xmlns:a16="http://schemas.microsoft.com/office/drawing/2014/main" id="{1EF593A7-95A2-431B-AC86-351BE81ECEAC}"/>
                </a:ext>
              </a:extLst>
            </p:cNvPr>
            <p:cNvSpPr txBox="1">
              <a:spLocks noChangeArrowheads="1"/>
            </p:cNvSpPr>
            <p:nvPr/>
          </p:nvSpPr>
          <p:spPr bwMode="auto">
            <a:xfrm>
              <a:off x="1392" y="2448"/>
              <a:ext cx="98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000">
                  <a:latin typeface="Century Gothic" panose="020B0502020202020204" pitchFamily="34" charset="0"/>
                </a:rPr>
                <a:t>Thin layers of films</a:t>
              </a:r>
              <a:endParaRPr lang="en-GB" altLang="en-US" sz="1000">
                <a:latin typeface="Century Gothic" panose="020B0502020202020204" pitchFamily="34" charset="0"/>
              </a:endParaRPr>
            </a:p>
          </p:txBody>
        </p:sp>
        <p:sp>
          <p:nvSpPr>
            <p:cNvPr id="43" name="Line 390">
              <a:extLst>
                <a:ext uri="{FF2B5EF4-FFF2-40B4-BE49-F238E27FC236}">
                  <a16:creationId xmlns:a16="http://schemas.microsoft.com/office/drawing/2014/main" id="{6BFD3374-2EC0-4C28-AD16-5002DA5813E6}"/>
                </a:ext>
              </a:extLst>
            </p:cNvPr>
            <p:cNvSpPr>
              <a:spLocks noChangeShapeType="1"/>
            </p:cNvSpPr>
            <p:nvPr/>
          </p:nvSpPr>
          <p:spPr bwMode="auto">
            <a:xfrm flipH="1" flipV="1">
              <a:off x="1680" y="2592"/>
              <a:ext cx="48"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44" name="Group 430">
            <a:extLst>
              <a:ext uri="{FF2B5EF4-FFF2-40B4-BE49-F238E27FC236}">
                <a16:creationId xmlns:a16="http://schemas.microsoft.com/office/drawing/2014/main" id="{89A4CCE0-48FC-4C7B-AF22-91AE1CE723B6}"/>
              </a:ext>
            </a:extLst>
          </p:cNvPr>
          <p:cNvGrpSpPr>
            <a:grpSpLocks/>
          </p:cNvGrpSpPr>
          <p:nvPr/>
        </p:nvGrpSpPr>
        <p:grpSpPr bwMode="auto">
          <a:xfrm>
            <a:off x="1524000" y="3505200"/>
            <a:ext cx="1557338" cy="990600"/>
            <a:chOff x="960" y="2208"/>
            <a:chExt cx="981" cy="624"/>
          </a:xfrm>
        </p:grpSpPr>
        <p:sp>
          <p:nvSpPr>
            <p:cNvPr id="45" name="Text Box 381">
              <a:extLst>
                <a:ext uri="{FF2B5EF4-FFF2-40B4-BE49-F238E27FC236}">
                  <a16:creationId xmlns:a16="http://schemas.microsoft.com/office/drawing/2014/main" id="{8BA2F5E1-6F9F-4E43-A8CF-0E7B164B3A91}"/>
                </a:ext>
              </a:extLst>
            </p:cNvPr>
            <p:cNvSpPr txBox="1">
              <a:spLocks noChangeArrowheads="1"/>
            </p:cNvSpPr>
            <p:nvPr/>
          </p:nvSpPr>
          <p:spPr bwMode="auto">
            <a:xfrm>
              <a:off x="960" y="2208"/>
              <a:ext cx="98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GB" altLang="en-US" sz="1000">
                  <a:latin typeface="Century Gothic" panose="020B0502020202020204" pitchFamily="34" charset="0"/>
                </a:rPr>
                <a:t>Casting Compounds</a:t>
              </a:r>
              <a:endParaRPr lang="en-GB" altLang="en-US" sz="1000" b="1">
                <a:latin typeface="Century Gothic" panose="020B0502020202020204" pitchFamily="34" charset="0"/>
              </a:endParaRPr>
            </a:p>
          </p:txBody>
        </p:sp>
        <p:sp>
          <p:nvSpPr>
            <p:cNvPr id="46" name="Line 391">
              <a:extLst>
                <a:ext uri="{FF2B5EF4-FFF2-40B4-BE49-F238E27FC236}">
                  <a16:creationId xmlns:a16="http://schemas.microsoft.com/office/drawing/2014/main" id="{BF8A9EC5-E074-419D-A630-4B2A51A48854}"/>
                </a:ext>
              </a:extLst>
            </p:cNvPr>
            <p:cNvSpPr>
              <a:spLocks noChangeShapeType="1"/>
            </p:cNvSpPr>
            <p:nvPr/>
          </p:nvSpPr>
          <p:spPr bwMode="auto">
            <a:xfrm flipH="1" flipV="1">
              <a:off x="1296" y="2400"/>
              <a:ext cx="48"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47" name="Group 429">
            <a:extLst>
              <a:ext uri="{FF2B5EF4-FFF2-40B4-BE49-F238E27FC236}">
                <a16:creationId xmlns:a16="http://schemas.microsoft.com/office/drawing/2014/main" id="{7F41F54F-9F6A-4806-95BD-64B33010AE73}"/>
              </a:ext>
            </a:extLst>
          </p:cNvPr>
          <p:cNvGrpSpPr>
            <a:grpSpLocks/>
          </p:cNvGrpSpPr>
          <p:nvPr/>
        </p:nvGrpSpPr>
        <p:grpSpPr bwMode="auto">
          <a:xfrm>
            <a:off x="457200" y="3352800"/>
            <a:ext cx="1557338" cy="1143000"/>
            <a:chOff x="288" y="2112"/>
            <a:chExt cx="981" cy="720"/>
          </a:xfrm>
        </p:grpSpPr>
        <p:sp>
          <p:nvSpPr>
            <p:cNvPr id="48" name="Text Box 368">
              <a:extLst>
                <a:ext uri="{FF2B5EF4-FFF2-40B4-BE49-F238E27FC236}">
                  <a16:creationId xmlns:a16="http://schemas.microsoft.com/office/drawing/2014/main" id="{93AB7FB3-B64C-41FD-8B77-7E56951D9FB8}"/>
                </a:ext>
              </a:extLst>
            </p:cNvPr>
            <p:cNvSpPr txBox="1">
              <a:spLocks noChangeArrowheads="1"/>
            </p:cNvSpPr>
            <p:nvPr/>
          </p:nvSpPr>
          <p:spPr bwMode="auto">
            <a:xfrm>
              <a:off x="288" y="2112"/>
              <a:ext cx="98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GB" altLang="en-US" sz="1000">
                  <a:latin typeface="Century Gothic" panose="020B0502020202020204" pitchFamily="34" charset="0"/>
                </a:rPr>
                <a:t>Moulding Compounds</a:t>
              </a:r>
              <a:endParaRPr lang="en-GB" altLang="en-US" sz="1000" b="1">
                <a:latin typeface="Century Gothic" panose="020B0502020202020204" pitchFamily="34" charset="0"/>
              </a:endParaRPr>
            </a:p>
          </p:txBody>
        </p:sp>
        <p:sp>
          <p:nvSpPr>
            <p:cNvPr id="49" name="Line 392">
              <a:extLst>
                <a:ext uri="{FF2B5EF4-FFF2-40B4-BE49-F238E27FC236}">
                  <a16:creationId xmlns:a16="http://schemas.microsoft.com/office/drawing/2014/main" id="{F0F650BD-F0D1-4792-9404-F0A5967932F7}"/>
                </a:ext>
              </a:extLst>
            </p:cNvPr>
            <p:cNvSpPr>
              <a:spLocks noChangeShapeType="1"/>
            </p:cNvSpPr>
            <p:nvPr/>
          </p:nvSpPr>
          <p:spPr bwMode="auto">
            <a:xfrm flipH="1" flipV="1">
              <a:off x="768" y="2352"/>
              <a:ext cx="432"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50" name="Group 428">
            <a:extLst>
              <a:ext uri="{FF2B5EF4-FFF2-40B4-BE49-F238E27FC236}">
                <a16:creationId xmlns:a16="http://schemas.microsoft.com/office/drawing/2014/main" id="{8303628E-9B19-4FD2-B2E7-7C37432EE68D}"/>
              </a:ext>
            </a:extLst>
          </p:cNvPr>
          <p:cNvGrpSpPr>
            <a:grpSpLocks/>
          </p:cNvGrpSpPr>
          <p:nvPr/>
        </p:nvGrpSpPr>
        <p:grpSpPr bwMode="auto">
          <a:xfrm>
            <a:off x="0" y="3962400"/>
            <a:ext cx="1600200" cy="533400"/>
            <a:chOff x="0" y="2496"/>
            <a:chExt cx="1008" cy="336"/>
          </a:xfrm>
        </p:grpSpPr>
        <p:sp>
          <p:nvSpPr>
            <p:cNvPr id="51" name="Text Box 379">
              <a:extLst>
                <a:ext uri="{FF2B5EF4-FFF2-40B4-BE49-F238E27FC236}">
                  <a16:creationId xmlns:a16="http://schemas.microsoft.com/office/drawing/2014/main" id="{8DE87D47-5D83-420A-9755-A064AF20F4C5}"/>
                </a:ext>
              </a:extLst>
            </p:cNvPr>
            <p:cNvSpPr txBox="1">
              <a:spLocks noChangeArrowheads="1"/>
            </p:cNvSpPr>
            <p:nvPr/>
          </p:nvSpPr>
          <p:spPr bwMode="auto">
            <a:xfrm>
              <a:off x="0" y="2496"/>
              <a:ext cx="98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GB" altLang="en-US" sz="1000">
                  <a:latin typeface="Century Gothic" panose="020B0502020202020204" pitchFamily="34" charset="0"/>
                </a:rPr>
                <a:t>Sheets Rods Tubes and Bars</a:t>
              </a:r>
              <a:endParaRPr lang="en-GB" altLang="en-US" sz="1000" b="1">
                <a:latin typeface="Century Gothic" panose="020B0502020202020204" pitchFamily="34" charset="0"/>
              </a:endParaRPr>
            </a:p>
          </p:txBody>
        </p:sp>
        <p:sp>
          <p:nvSpPr>
            <p:cNvPr id="52" name="Line 393">
              <a:extLst>
                <a:ext uri="{FF2B5EF4-FFF2-40B4-BE49-F238E27FC236}">
                  <a16:creationId xmlns:a16="http://schemas.microsoft.com/office/drawing/2014/main" id="{061B880A-0819-49EF-99FE-3200E66F9830}"/>
                </a:ext>
              </a:extLst>
            </p:cNvPr>
            <p:cNvSpPr>
              <a:spLocks noChangeShapeType="1"/>
            </p:cNvSpPr>
            <p:nvPr/>
          </p:nvSpPr>
          <p:spPr bwMode="auto">
            <a:xfrm flipH="1" flipV="1">
              <a:off x="576" y="2688"/>
              <a:ext cx="432"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53" name="Group 427">
            <a:extLst>
              <a:ext uri="{FF2B5EF4-FFF2-40B4-BE49-F238E27FC236}">
                <a16:creationId xmlns:a16="http://schemas.microsoft.com/office/drawing/2014/main" id="{056DDCCB-27D3-4F8A-9844-3B3553B77470}"/>
              </a:ext>
            </a:extLst>
          </p:cNvPr>
          <p:cNvGrpSpPr>
            <a:grpSpLocks/>
          </p:cNvGrpSpPr>
          <p:nvPr/>
        </p:nvGrpSpPr>
        <p:grpSpPr bwMode="auto">
          <a:xfrm>
            <a:off x="0" y="4648200"/>
            <a:ext cx="1600200" cy="625475"/>
            <a:chOff x="0" y="2928"/>
            <a:chExt cx="1008" cy="394"/>
          </a:xfrm>
        </p:grpSpPr>
        <p:sp>
          <p:nvSpPr>
            <p:cNvPr id="54" name="Text Box 382">
              <a:extLst>
                <a:ext uri="{FF2B5EF4-FFF2-40B4-BE49-F238E27FC236}">
                  <a16:creationId xmlns:a16="http://schemas.microsoft.com/office/drawing/2014/main" id="{7525BB87-1F74-4E16-A7EF-E32128EAE968}"/>
                </a:ext>
              </a:extLst>
            </p:cNvPr>
            <p:cNvSpPr txBox="1">
              <a:spLocks noChangeArrowheads="1"/>
            </p:cNvSpPr>
            <p:nvPr/>
          </p:nvSpPr>
          <p:spPr bwMode="auto">
            <a:xfrm>
              <a:off x="0" y="3168"/>
              <a:ext cx="98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GB" altLang="en-US" sz="1000">
                  <a:latin typeface="Century Gothic" panose="020B0502020202020204" pitchFamily="34" charset="0"/>
                </a:rPr>
                <a:t>Foam</a:t>
              </a:r>
              <a:endParaRPr lang="en-GB" altLang="en-US" sz="1000" b="1">
                <a:latin typeface="Century Gothic" panose="020B0502020202020204" pitchFamily="34" charset="0"/>
              </a:endParaRPr>
            </a:p>
          </p:txBody>
        </p:sp>
        <p:sp>
          <p:nvSpPr>
            <p:cNvPr id="55" name="Line 394">
              <a:extLst>
                <a:ext uri="{FF2B5EF4-FFF2-40B4-BE49-F238E27FC236}">
                  <a16:creationId xmlns:a16="http://schemas.microsoft.com/office/drawing/2014/main" id="{73FE538A-B7B7-4ED5-9171-DB37D4123F87}"/>
                </a:ext>
              </a:extLst>
            </p:cNvPr>
            <p:cNvSpPr>
              <a:spLocks noChangeShapeType="1"/>
            </p:cNvSpPr>
            <p:nvPr/>
          </p:nvSpPr>
          <p:spPr bwMode="auto">
            <a:xfrm flipV="1">
              <a:off x="336" y="2928"/>
              <a:ext cx="672"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56" name="Group 426">
            <a:extLst>
              <a:ext uri="{FF2B5EF4-FFF2-40B4-BE49-F238E27FC236}">
                <a16:creationId xmlns:a16="http://schemas.microsoft.com/office/drawing/2014/main" id="{5D8A5C09-B782-4D0C-AC92-ADC6463D6FD9}"/>
              </a:ext>
            </a:extLst>
          </p:cNvPr>
          <p:cNvGrpSpPr>
            <a:grpSpLocks/>
          </p:cNvGrpSpPr>
          <p:nvPr/>
        </p:nvGrpSpPr>
        <p:grpSpPr bwMode="auto">
          <a:xfrm>
            <a:off x="304800" y="4876800"/>
            <a:ext cx="1557338" cy="777875"/>
            <a:chOff x="192" y="3072"/>
            <a:chExt cx="981" cy="490"/>
          </a:xfrm>
        </p:grpSpPr>
        <p:sp>
          <p:nvSpPr>
            <p:cNvPr id="57" name="Text Box 386">
              <a:extLst>
                <a:ext uri="{FF2B5EF4-FFF2-40B4-BE49-F238E27FC236}">
                  <a16:creationId xmlns:a16="http://schemas.microsoft.com/office/drawing/2014/main" id="{562642A0-597E-4F3C-ABB8-C4773114C72E}"/>
                </a:ext>
              </a:extLst>
            </p:cNvPr>
            <p:cNvSpPr txBox="1">
              <a:spLocks noChangeArrowheads="1"/>
            </p:cNvSpPr>
            <p:nvPr/>
          </p:nvSpPr>
          <p:spPr bwMode="auto">
            <a:xfrm>
              <a:off x="192" y="3408"/>
              <a:ext cx="98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GB" altLang="en-US" sz="1000">
                  <a:latin typeface="Century Gothic" panose="020B0502020202020204" pitchFamily="34" charset="0"/>
                </a:rPr>
                <a:t>Paint, Varnish etc.</a:t>
              </a:r>
              <a:endParaRPr lang="en-GB" altLang="en-US" sz="1000" b="1">
                <a:latin typeface="Century Gothic" panose="020B0502020202020204" pitchFamily="34" charset="0"/>
              </a:endParaRPr>
            </a:p>
          </p:txBody>
        </p:sp>
        <p:sp>
          <p:nvSpPr>
            <p:cNvPr id="58" name="Line 395">
              <a:extLst>
                <a:ext uri="{FF2B5EF4-FFF2-40B4-BE49-F238E27FC236}">
                  <a16:creationId xmlns:a16="http://schemas.microsoft.com/office/drawing/2014/main" id="{66C6DB46-EC6B-46D5-A42E-47DD547E1D36}"/>
                </a:ext>
              </a:extLst>
            </p:cNvPr>
            <p:cNvSpPr>
              <a:spLocks noChangeShapeType="1"/>
            </p:cNvSpPr>
            <p:nvPr/>
          </p:nvSpPr>
          <p:spPr bwMode="auto">
            <a:xfrm flipV="1">
              <a:off x="624" y="3072"/>
              <a:ext cx="48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59" name="Group 425">
            <a:extLst>
              <a:ext uri="{FF2B5EF4-FFF2-40B4-BE49-F238E27FC236}">
                <a16:creationId xmlns:a16="http://schemas.microsoft.com/office/drawing/2014/main" id="{ACAD7649-9E6C-450D-9FC5-941915A9A58A}"/>
              </a:ext>
            </a:extLst>
          </p:cNvPr>
          <p:cNvGrpSpPr>
            <a:grpSpLocks/>
          </p:cNvGrpSpPr>
          <p:nvPr/>
        </p:nvGrpSpPr>
        <p:grpSpPr bwMode="auto">
          <a:xfrm>
            <a:off x="533400" y="4876800"/>
            <a:ext cx="1557338" cy="1387475"/>
            <a:chOff x="336" y="3072"/>
            <a:chExt cx="981" cy="874"/>
          </a:xfrm>
        </p:grpSpPr>
        <p:sp>
          <p:nvSpPr>
            <p:cNvPr id="60" name="Text Box 384">
              <a:extLst>
                <a:ext uri="{FF2B5EF4-FFF2-40B4-BE49-F238E27FC236}">
                  <a16:creationId xmlns:a16="http://schemas.microsoft.com/office/drawing/2014/main" id="{40939CCC-9D23-458B-8167-7622E7E05A43}"/>
                </a:ext>
              </a:extLst>
            </p:cNvPr>
            <p:cNvSpPr txBox="1">
              <a:spLocks noChangeArrowheads="1"/>
            </p:cNvSpPr>
            <p:nvPr/>
          </p:nvSpPr>
          <p:spPr bwMode="auto">
            <a:xfrm>
              <a:off x="336" y="3696"/>
              <a:ext cx="98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GB" altLang="en-US" sz="1000">
                  <a:latin typeface="Century Gothic" panose="020B0502020202020204" pitchFamily="34" charset="0"/>
                </a:rPr>
                <a:t>Composites for Reinforcing.</a:t>
              </a:r>
              <a:endParaRPr lang="en-GB" altLang="en-US" sz="1000" b="1">
                <a:latin typeface="Century Gothic" panose="020B0502020202020204" pitchFamily="34" charset="0"/>
              </a:endParaRPr>
            </a:p>
          </p:txBody>
        </p:sp>
        <p:sp>
          <p:nvSpPr>
            <p:cNvPr id="61" name="Line 396">
              <a:extLst>
                <a:ext uri="{FF2B5EF4-FFF2-40B4-BE49-F238E27FC236}">
                  <a16:creationId xmlns:a16="http://schemas.microsoft.com/office/drawing/2014/main" id="{4BA8DEE1-8199-41FA-B351-74B39BC8431E}"/>
                </a:ext>
              </a:extLst>
            </p:cNvPr>
            <p:cNvSpPr>
              <a:spLocks noChangeShapeType="1"/>
            </p:cNvSpPr>
            <p:nvPr/>
          </p:nvSpPr>
          <p:spPr bwMode="auto">
            <a:xfrm flipV="1">
              <a:off x="960" y="3072"/>
              <a:ext cx="336" cy="6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62" name="Group 414">
            <a:extLst>
              <a:ext uri="{FF2B5EF4-FFF2-40B4-BE49-F238E27FC236}">
                <a16:creationId xmlns:a16="http://schemas.microsoft.com/office/drawing/2014/main" id="{C27473E5-685E-4688-9F37-FE2114166A4E}"/>
              </a:ext>
            </a:extLst>
          </p:cNvPr>
          <p:cNvGrpSpPr>
            <a:grpSpLocks/>
          </p:cNvGrpSpPr>
          <p:nvPr/>
        </p:nvGrpSpPr>
        <p:grpSpPr bwMode="auto">
          <a:xfrm>
            <a:off x="5943600" y="4800600"/>
            <a:ext cx="2090738" cy="304800"/>
            <a:chOff x="3744" y="3024"/>
            <a:chExt cx="1317" cy="192"/>
          </a:xfrm>
        </p:grpSpPr>
        <p:sp>
          <p:nvSpPr>
            <p:cNvPr id="63" name="Text Box 257">
              <a:extLst>
                <a:ext uri="{FF2B5EF4-FFF2-40B4-BE49-F238E27FC236}">
                  <a16:creationId xmlns:a16="http://schemas.microsoft.com/office/drawing/2014/main" id="{8CB2D03A-8246-4542-9357-5BD950CD0278}"/>
                </a:ext>
              </a:extLst>
            </p:cNvPr>
            <p:cNvSpPr txBox="1">
              <a:spLocks noChangeArrowheads="1"/>
            </p:cNvSpPr>
            <p:nvPr/>
          </p:nvSpPr>
          <p:spPr bwMode="auto">
            <a:xfrm>
              <a:off x="4080" y="3024"/>
              <a:ext cx="98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GB" altLang="en-US" sz="1000">
                  <a:latin typeface="Century Gothic" panose="020B0502020202020204" pitchFamily="34" charset="0"/>
                </a:rPr>
                <a:t>Light Weight</a:t>
              </a:r>
              <a:endParaRPr lang="en-GB" altLang="en-US" sz="1000" b="1">
                <a:latin typeface="Century Gothic" panose="020B0502020202020204" pitchFamily="34" charset="0"/>
              </a:endParaRPr>
            </a:p>
          </p:txBody>
        </p:sp>
        <p:sp>
          <p:nvSpPr>
            <p:cNvPr id="64" name="Line 397">
              <a:extLst>
                <a:ext uri="{FF2B5EF4-FFF2-40B4-BE49-F238E27FC236}">
                  <a16:creationId xmlns:a16="http://schemas.microsoft.com/office/drawing/2014/main" id="{16DA180A-81C9-4C32-AD82-BF1D0CCE924F}"/>
                </a:ext>
              </a:extLst>
            </p:cNvPr>
            <p:cNvSpPr>
              <a:spLocks noChangeShapeType="1"/>
            </p:cNvSpPr>
            <p:nvPr/>
          </p:nvSpPr>
          <p:spPr bwMode="auto">
            <a:xfrm flipV="1">
              <a:off x="3744" y="3120"/>
              <a:ext cx="33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65" name="Group 415">
            <a:extLst>
              <a:ext uri="{FF2B5EF4-FFF2-40B4-BE49-F238E27FC236}">
                <a16:creationId xmlns:a16="http://schemas.microsoft.com/office/drawing/2014/main" id="{F572199F-9047-47D6-AE52-EA554221D141}"/>
              </a:ext>
            </a:extLst>
          </p:cNvPr>
          <p:cNvGrpSpPr>
            <a:grpSpLocks/>
          </p:cNvGrpSpPr>
          <p:nvPr/>
        </p:nvGrpSpPr>
        <p:grpSpPr bwMode="auto">
          <a:xfrm>
            <a:off x="5943600" y="5105400"/>
            <a:ext cx="2852738" cy="244475"/>
            <a:chOff x="3744" y="3216"/>
            <a:chExt cx="1797" cy="154"/>
          </a:xfrm>
        </p:grpSpPr>
        <p:sp>
          <p:nvSpPr>
            <p:cNvPr id="66" name="Text Box 373">
              <a:extLst>
                <a:ext uri="{FF2B5EF4-FFF2-40B4-BE49-F238E27FC236}">
                  <a16:creationId xmlns:a16="http://schemas.microsoft.com/office/drawing/2014/main" id="{28A5F3ED-15BA-4E31-B43A-FDE5C02E43F4}"/>
                </a:ext>
              </a:extLst>
            </p:cNvPr>
            <p:cNvSpPr txBox="1">
              <a:spLocks noChangeArrowheads="1"/>
            </p:cNvSpPr>
            <p:nvPr/>
          </p:nvSpPr>
          <p:spPr bwMode="auto">
            <a:xfrm>
              <a:off x="4560" y="3216"/>
              <a:ext cx="98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GB" altLang="en-US" sz="1000">
                  <a:latin typeface="Century Gothic" panose="020B0502020202020204" pitchFamily="34" charset="0"/>
                </a:rPr>
                <a:t>Colourful</a:t>
              </a:r>
              <a:endParaRPr lang="en-GB" altLang="en-US" sz="1000" b="1">
                <a:latin typeface="Century Gothic" panose="020B0502020202020204" pitchFamily="34" charset="0"/>
              </a:endParaRPr>
            </a:p>
          </p:txBody>
        </p:sp>
        <p:sp>
          <p:nvSpPr>
            <p:cNvPr id="67" name="Line 398">
              <a:extLst>
                <a:ext uri="{FF2B5EF4-FFF2-40B4-BE49-F238E27FC236}">
                  <a16:creationId xmlns:a16="http://schemas.microsoft.com/office/drawing/2014/main" id="{43C5B276-4F3F-40AC-8B5B-5790CED3266E}"/>
                </a:ext>
              </a:extLst>
            </p:cNvPr>
            <p:cNvSpPr>
              <a:spLocks noChangeShapeType="1"/>
            </p:cNvSpPr>
            <p:nvPr/>
          </p:nvSpPr>
          <p:spPr bwMode="auto">
            <a:xfrm flipV="1">
              <a:off x="3744" y="3312"/>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68" name="Group 416">
            <a:extLst>
              <a:ext uri="{FF2B5EF4-FFF2-40B4-BE49-F238E27FC236}">
                <a16:creationId xmlns:a16="http://schemas.microsoft.com/office/drawing/2014/main" id="{9FAEC78B-A462-4506-9741-296F87C060EB}"/>
              </a:ext>
            </a:extLst>
          </p:cNvPr>
          <p:cNvGrpSpPr>
            <a:grpSpLocks/>
          </p:cNvGrpSpPr>
          <p:nvPr/>
        </p:nvGrpSpPr>
        <p:grpSpPr bwMode="auto">
          <a:xfrm>
            <a:off x="5943600" y="5410200"/>
            <a:ext cx="2471738" cy="244475"/>
            <a:chOff x="3744" y="3408"/>
            <a:chExt cx="1557" cy="154"/>
          </a:xfrm>
        </p:grpSpPr>
        <p:sp>
          <p:nvSpPr>
            <p:cNvPr id="69" name="Text Box 374">
              <a:extLst>
                <a:ext uri="{FF2B5EF4-FFF2-40B4-BE49-F238E27FC236}">
                  <a16:creationId xmlns:a16="http://schemas.microsoft.com/office/drawing/2014/main" id="{2BD5D3E7-F89B-4945-96A8-644522381858}"/>
                </a:ext>
              </a:extLst>
            </p:cNvPr>
            <p:cNvSpPr txBox="1">
              <a:spLocks noChangeArrowheads="1"/>
            </p:cNvSpPr>
            <p:nvPr/>
          </p:nvSpPr>
          <p:spPr bwMode="auto">
            <a:xfrm>
              <a:off x="4320" y="3408"/>
              <a:ext cx="98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GB" altLang="en-US" sz="1000">
                  <a:latin typeface="Century Gothic" panose="020B0502020202020204" pitchFamily="34" charset="0"/>
                </a:rPr>
                <a:t>Can be Cheaper</a:t>
              </a:r>
              <a:endParaRPr lang="en-GB" altLang="en-US" sz="1000" b="1">
                <a:latin typeface="Century Gothic" panose="020B0502020202020204" pitchFamily="34" charset="0"/>
              </a:endParaRPr>
            </a:p>
          </p:txBody>
        </p:sp>
        <p:sp>
          <p:nvSpPr>
            <p:cNvPr id="70" name="Line 399">
              <a:extLst>
                <a:ext uri="{FF2B5EF4-FFF2-40B4-BE49-F238E27FC236}">
                  <a16:creationId xmlns:a16="http://schemas.microsoft.com/office/drawing/2014/main" id="{F9436711-A02D-42E7-AB29-4E0687701773}"/>
                </a:ext>
              </a:extLst>
            </p:cNvPr>
            <p:cNvSpPr>
              <a:spLocks noChangeShapeType="1"/>
            </p:cNvSpPr>
            <p:nvPr/>
          </p:nvSpPr>
          <p:spPr bwMode="auto">
            <a:xfrm flipH="1" flipV="1">
              <a:off x="3744" y="3408"/>
              <a:ext cx="624"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71" name="Group 417">
            <a:extLst>
              <a:ext uri="{FF2B5EF4-FFF2-40B4-BE49-F238E27FC236}">
                <a16:creationId xmlns:a16="http://schemas.microsoft.com/office/drawing/2014/main" id="{1830B463-526C-4566-B29D-A8A1A5109AB8}"/>
              </a:ext>
            </a:extLst>
          </p:cNvPr>
          <p:cNvGrpSpPr>
            <a:grpSpLocks/>
          </p:cNvGrpSpPr>
          <p:nvPr/>
        </p:nvGrpSpPr>
        <p:grpSpPr bwMode="auto">
          <a:xfrm>
            <a:off x="5943600" y="5410200"/>
            <a:ext cx="2243138" cy="625475"/>
            <a:chOff x="3744" y="3408"/>
            <a:chExt cx="1413" cy="394"/>
          </a:xfrm>
        </p:grpSpPr>
        <p:sp>
          <p:nvSpPr>
            <p:cNvPr id="72" name="Text Box 372">
              <a:extLst>
                <a:ext uri="{FF2B5EF4-FFF2-40B4-BE49-F238E27FC236}">
                  <a16:creationId xmlns:a16="http://schemas.microsoft.com/office/drawing/2014/main" id="{574D1181-ACA3-4F35-A0F6-24713CD36312}"/>
                </a:ext>
              </a:extLst>
            </p:cNvPr>
            <p:cNvSpPr txBox="1">
              <a:spLocks noChangeArrowheads="1"/>
            </p:cNvSpPr>
            <p:nvPr/>
          </p:nvSpPr>
          <p:spPr bwMode="auto">
            <a:xfrm>
              <a:off x="4176" y="3648"/>
              <a:ext cx="98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GB" altLang="en-US" sz="1000">
                  <a:latin typeface="Century Gothic" panose="020B0502020202020204" pitchFamily="34" charset="0"/>
                </a:rPr>
                <a:t>Resistant to Corrosion</a:t>
              </a:r>
              <a:endParaRPr lang="en-GB" altLang="en-US" sz="1000" b="1">
                <a:latin typeface="Century Gothic" panose="020B0502020202020204" pitchFamily="34" charset="0"/>
              </a:endParaRPr>
            </a:p>
          </p:txBody>
        </p:sp>
        <p:sp>
          <p:nvSpPr>
            <p:cNvPr id="73" name="Line 400">
              <a:extLst>
                <a:ext uri="{FF2B5EF4-FFF2-40B4-BE49-F238E27FC236}">
                  <a16:creationId xmlns:a16="http://schemas.microsoft.com/office/drawing/2014/main" id="{DFA28B30-E433-4EFF-97D9-967F405452ED}"/>
                </a:ext>
              </a:extLst>
            </p:cNvPr>
            <p:cNvSpPr>
              <a:spLocks noChangeShapeType="1"/>
            </p:cNvSpPr>
            <p:nvPr/>
          </p:nvSpPr>
          <p:spPr bwMode="auto">
            <a:xfrm flipH="1" flipV="1">
              <a:off x="3744" y="3408"/>
              <a:ext cx="576"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74" name="Group 419">
            <a:extLst>
              <a:ext uri="{FF2B5EF4-FFF2-40B4-BE49-F238E27FC236}">
                <a16:creationId xmlns:a16="http://schemas.microsoft.com/office/drawing/2014/main" id="{6529DD69-76A4-4AD6-BB6E-255CF977CE47}"/>
              </a:ext>
            </a:extLst>
          </p:cNvPr>
          <p:cNvGrpSpPr>
            <a:grpSpLocks/>
          </p:cNvGrpSpPr>
          <p:nvPr/>
        </p:nvGrpSpPr>
        <p:grpSpPr bwMode="auto">
          <a:xfrm>
            <a:off x="5638800" y="5486400"/>
            <a:ext cx="2243138" cy="1082675"/>
            <a:chOff x="3552" y="3456"/>
            <a:chExt cx="1413" cy="682"/>
          </a:xfrm>
        </p:grpSpPr>
        <p:sp>
          <p:nvSpPr>
            <p:cNvPr id="75" name="Text Box 369">
              <a:extLst>
                <a:ext uri="{FF2B5EF4-FFF2-40B4-BE49-F238E27FC236}">
                  <a16:creationId xmlns:a16="http://schemas.microsoft.com/office/drawing/2014/main" id="{56CA15A0-8A14-4E90-BACD-B119D3B28284}"/>
                </a:ext>
              </a:extLst>
            </p:cNvPr>
            <p:cNvSpPr txBox="1">
              <a:spLocks noChangeArrowheads="1"/>
            </p:cNvSpPr>
            <p:nvPr/>
          </p:nvSpPr>
          <p:spPr bwMode="auto">
            <a:xfrm>
              <a:off x="3984" y="3984"/>
              <a:ext cx="98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000">
                  <a:latin typeface="Century Gothic" panose="020B0502020202020204" pitchFamily="34" charset="0"/>
                </a:rPr>
                <a:t>Electrically Resistant</a:t>
              </a:r>
              <a:endParaRPr lang="en-GB" altLang="en-US" sz="1000" b="1">
                <a:latin typeface="Century Gothic" panose="020B0502020202020204" pitchFamily="34" charset="0"/>
              </a:endParaRPr>
            </a:p>
          </p:txBody>
        </p:sp>
        <p:sp>
          <p:nvSpPr>
            <p:cNvPr id="76" name="Line 401">
              <a:extLst>
                <a:ext uri="{FF2B5EF4-FFF2-40B4-BE49-F238E27FC236}">
                  <a16:creationId xmlns:a16="http://schemas.microsoft.com/office/drawing/2014/main" id="{1561AE46-6C1B-4B83-95F3-5BC3E8190429}"/>
                </a:ext>
              </a:extLst>
            </p:cNvPr>
            <p:cNvSpPr>
              <a:spLocks noChangeShapeType="1"/>
            </p:cNvSpPr>
            <p:nvPr/>
          </p:nvSpPr>
          <p:spPr bwMode="auto">
            <a:xfrm flipH="1" flipV="1">
              <a:off x="3552" y="3456"/>
              <a:ext cx="624"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77" name="Group 420">
            <a:extLst>
              <a:ext uri="{FF2B5EF4-FFF2-40B4-BE49-F238E27FC236}">
                <a16:creationId xmlns:a16="http://schemas.microsoft.com/office/drawing/2014/main" id="{1BE410BE-CF38-488F-86D1-222D89EDD944}"/>
              </a:ext>
            </a:extLst>
          </p:cNvPr>
          <p:cNvGrpSpPr>
            <a:grpSpLocks/>
          </p:cNvGrpSpPr>
          <p:nvPr/>
        </p:nvGrpSpPr>
        <p:grpSpPr bwMode="auto">
          <a:xfrm>
            <a:off x="4800600" y="5486400"/>
            <a:ext cx="1557338" cy="1235075"/>
            <a:chOff x="3024" y="3456"/>
            <a:chExt cx="981" cy="778"/>
          </a:xfrm>
        </p:grpSpPr>
        <p:sp>
          <p:nvSpPr>
            <p:cNvPr id="78" name="Text Box 370">
              <a:extLst>
                <a:ext uri="{FF2B5EF4-FFF2-40B4-BE49-F238E27FC236}">
                  <a16:creationId xmlns:a16="http://schemas.microsoft.com/office/drawing/2014/main" id="{7C7F758B-A723-418B-858A-075B4C268384}"/>
                </a:ext>
              </a:extLst>
            </p:cNvPr>
            <p:cNvSpPr txBox="1">
              <a:spLocks noChangeArrowheads="1"/>
            </p:cNvSpPr>
            <p:nvPr/>
          </p:nvSpPr>
          <p:spPr bwMode="auto">
            <a:xfrm>
              <a:off x="3024" y="3888"/>
              <a:ext cx="981"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GB" altLang="en-US" sz="1000">
                  <a:latin typeface="Century Gothic" panose="020B0502020202020204" pitchFamily="34" charset="0"/>
                </a:rPr>
                <a:t>Can be Translucent, Transparent or Opaque.</a:t>
              </a:r>
              <a:endParaRPr lang="en-GB" altLang="en-US" sz="1000" b="1">
                <a:latin typeface="Century Gothic" panose="020B0502020202020204" pitchFamily="34" charset="0"/>
              </a:endParaRPr>
            </a:p>
          </p:txBody>
        </p:sp>
        <p:sp>
          <p:nvSpPr>
            <p:cNvPr id="79" name="Line 402">
              <a:extLst>
                <a:ext uri="{FF2B5EF4-FFF2-40B4-BE49-F238E27FC236}">
                  <a16:creationId xmlns:a16="http://schemas.microsoft.com/office/drawing/2014/main" id="{12DDEB1A-E19E-4060-B364-553CDFDE86FD}"/>
                </a:ext>
              </a:extLst>
            </p:cNvPr>
            <p:cNvSpPr>
              <a:spLocks noChangeShapeType="1"/>
            </p:cNvSpPr>
            <p:nvPr/>
          </p:nvSpPr>
          <p:spPr bwMode="auto">
            <a:xfrm flipH="1" flipV="1">
              <a:off x="3264" y="3456"/>
              <a:ext cx="48"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80" name="Group 421">
            <a:extLst>
              <a:ext uri="{FF2B5EF4-FFF2-40B4-BE49-F238E27FC236}">
                <a16:creationId xmlns:a16="http://schemas.microsoft.com/office/drawing/2014/main" id="{6E9D1F1B-9C10-45DA-A3FA-456DE0827B16}"/>
              </a:ext>
            </a:extLst>
          </p:cNvPr>
          <p:cNvGrpSpPr>
            <a:grpSpLocks/>
          </p:cNvGrpSpPr>
          <p:nvPr/>
        </p:nvGrpSpPr>
        <p:grpSpPr bwMode="auto">
          <a:xfrm>
            <a:off x="3733800" y="5486400"/>
            <a:ext cx="1557338" cy="1006475"/>
            <a:chOff x="2352" y="3456"/>
            <a:chExt cx="981" cy="634"/>
          </a:xfrm>
        </p:grpSpPr>
        <p:sp>
          <p:nvSpPr>
            <p:cNvPr id="81" name="Text Box 371">
              <a:extLst>
                <a:ext uri="{FF2B5EF4-FFF2-40B4-BE49-F238E27FC236}">
                  <a16:creationId xmlns:a16="http://schemas.microsoft.com/office/drawing/2014/main" id="{5F4491B0-E113-4C0C-8E4E-8CA8BF01D897}"/>
                </a:ext>
              </a:extLst>
            </p:cNvPr>
            <p:cNvSpPr txBox="1">
              <a:spLocks noChangeArrowheads="1"/>
            </p:cNvSpPr>
            <p:nvPr/>
          </p:nvSpPr>
          <p:spPr bwMode="auto">
            <a:xfrm>
              <a:off x="2352" y="3840"/>
              <a:ext cx="98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GB" altLang="en-US" sz="1000">
                  <a:latin typeface="Century Gothic" panose="020B0502020202020204" pitchFamily="34" charset="0"/>
                </a:rPr>
                <a:t>Low Thermal Conductivity</a:t>
              </a:r>
              <a:endParaRPr lang="en-GB" altLang="en-US" sz="1000" b="1">
                <a:latin typeface="Century Gothic" panose="020B0502020202020204" pitchFamily="34" charset="0"/>
              </a:endParaRPr>
            </a:p>
          </p:txBody>
        </p:sp>
        <p:sp>
          <p:nvSpPr>
            <p:cNvPr id="82" name="Line 403">
              <a:extLst>
                <a:ext uri="{FF2B5EF4-FFF2-40B4-BE49-F238E27FC236}">
                  <a16:creationId xmlns:a16="http://schemas.microsoft.com/office/drawing/2014/main" id="{EA1288D8-6D53-447F-A82A-4A99F9DACA0D}"/>
                </a:ext>
              </a:extLst>
            </p:cNvPr>
            <p:cNvSpPr>
              <a:spLocks noChangeShapeType="1"/>
            </p:cNvSpPr>
            <p:nvPr/>
          </p:nvSpPr>
          <p:spPr bwMode="auto">
            <a:xfrm flipV="1">
              <a:off x="2784" y="3456"/>
              <a:ext cx="144"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83" name="Rectangle 432">
            <a:extLst>
              <a:ext uri="{FF2B5EF4-FFF2-40B4-BE49-F238E27FC236}">
                <a16:creationId xmlns:a16="http://schemas.microsoft.com/office/drawing/2014/main" id="{8AC58F80-99E7-4145-AED3-82BF86D4F8D4}"/>
              </a:ext>
            </a:extLst>
          </p:cNvPr>
          <p:cNvSpPr>
            <a:spLocks noChangeArrowheads="1"/>
          </p:cNvSpPr>
          <p:nvPr/>
        </p:nvSpPr>
        <p:spPr bwMode="auto">
          <a:xfrm>
            <a:off x="3124200" y="228600"/>
            <a:ext cx="18415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000">
                <a:latin typeface="Century Gothic" panose="020B0502020202020204" pitchFamily="34" charset="0"/>
              </a:rPr>
              <a:t>Once this has taken place,</a:t>
            </a:r>
          </a:p>
        </p:txBody>
      </p:sp>
      <p:sp>
        <p:nvSpPr>
          <p:cNvPr id="84" name="Rectangle 433">
            <a:extLst>
              <a:ext uri="{FF2B5EF4-FFF2-40B4-BE49-F238E27FC236}">
                <a16:creationId xmlns:a16="http://schemas.microsoft.com/office/drawing/2014/main" id="{5CDC0E37-9E57-4CFF-80E6-B919402BD63A}"/>
              </a:ext>
            </a:extLst>
          </p:cNvPr>
          <p:cNvSpPr>
            <a:spLocks noChangeArrowheads="1"/>
          </p:cNvSpPr>
          <p:nvPr/>
        </p:nvSpPr>
        <p:spPr bwMode="auto">
          <a:xfrm>
            <a:off x="3200400" y="457200"/>
            <a:ext cx="3886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000" b="1">
                <a:latin typeface="Century Gothic" panose="020B0502020202020204" pitchFamily="34" charset="0"/>
              </a:rPr>
              <a:t>Additives</a:t>
            </a:r>
            <a:r>
              <a:rPr lang="en-GB" altLang="en-US" sz="1000">
                <a:latin typeface="Century Gothic" panose="020B0502020202020204" pitchFamily="34" charset="0"/>
              </a:rPr>
              <a:t> can be added to modify the plastic and strength.</a:t>
            </a:r>
          </a:p>
        </p:txBody>
      </p:sp>
      <p:sp>
        <p:nvSpPr>
          <p:cNvPr id="85" name="Rectangle 434">
            <a:extLst>
              <a:ext uri="{FF2B5EF4-FFF2-40B4-BE49-F238E27FC236}">
                <a16:creationId xmlns:a16="http://schemas.microsoft.com/office/drawing/2014/main" id="{EBFF782A-754E-4A6C-9914-7D9961E5EB5A}"/>
              </a:ext>
            </a:extLst>
          </p:cNvPr>
          <p:cNvSpPr>
            <a:spLocks noChangeArrowheads="1"/>
          </p:cNvSpPr>
          <p:nvPr/>
        </p:nvSpPr>
        <p:spPr bwMode="auto">
          <a:xfrm>
            <a:off x="3203848" y="548680"/>
            <a:ext cx="3651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000" b="1" dirty="0">
                <a:latin typeface="Century Gothic" panose="020B0502020202020204" pitchFamily="34" charset="0"/>
              </a:rPr>
              <a:t>Fillers</a:t>
            </a:r>
            <a:r>
              <a:rPr lang="en-GB" altLang="en-US" sz="1000" dirty="0">
                <a:latin typeface="Century Gothic" panose="020B0502020202020204" pitchFamily="34" charset="0"/>
              </a:rPr>
              <a:t> can be used to change its appearance and cost</a:t>
            </a:r>
            <a:r>
              <a:rPr lang="en-GB" altLang="en-US" dirty="0"/>
              <a:t>.</a:t>
            </a:r>
          </a:p>
        </p:txBody>
      </p:sp>
      <p:sp>
        <p:nvSpPr>
          <p:cNvPr id="86" name="Rectangle 435">
            <a:extLst>
              <a:ext uri="{FF2B5EF4-FFF2-40B4-BE49-F238E27FC236}">
                <a16:creationId xmlns:a16="http://schemas.microsoft.com/office/drawing/2014/main" id="{1119D7A1-D9E0-483B-BD13-1AE9135A0FCE}"/>
              </a:ext>
            </a:extLst>
          </p:cNvPr>
          <p:cNvSpPr>
            <a:spLocks noChangeArrowheads="1"/>
          </p:cNvSpPr>
          <p:nvPr/>
        </p:nvSpPr>
        <p:spPr bwMode="auto">
          <a:xfrm>
            <a:off x="3200400" y="838200"/>
            <a:ext cx="2609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GB" altLang="en-US" sz="1000" b="1" dirty="0">
                <a:latin typeface="Century Gothic" panose="020B0502020202020204" pitchFamily="34" charset="0"/>
              </a:rPr>
              <a:t>Pigments</a:t>
            </a:r>
            <a:r>
              <a:rPr lang="en-GB" altLang="en-US" sz="1000" dirty="0">
                <a:latin typeface="Century Gothic" panose="020B0502020202020204" pitchFamily="34" charset="0"/>
              </a:rPr>
              <a:t> can be added to add colour,</a:t>
            </a:r>
          </a:p>
        </p:txBody>
      </p:sp>
      <p:sp>
        <p:nvSpPr>
          <p:cNvPr id="87" name="Rectangle 436">
            <a:extLst>
              <a:ext uri="{FF2B5EF4-FFF2-40B4-BE49-F238E27FC236}">
                <a16:creationId xmlns:a16="http://schemas.microsoft.com/office/drawing/2014/main" id="{72C9A20B-D9DD-498E-90F8-850048791438}"/>
              </a:ext>
            </a:extLst>
          </p:cNvPr>
          <p:cNvSpPr>
            <a:spLocks noChangeArrowheads="1"/>
          </p:cNvSpPr>
          <p:nvPr/>
        </p:nvSpPr>
        <p:spPr bwMode="auto">
          <a:xfrm>
            <a:off x="3200400" y="1066800"/>
            <a:ext cx="457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000" b="1">
                <a:latin typeface="Century Gothic" panose="020B0502020202020204" pitchFamily="34" charset="0"/>
              </a:rPr>
              <a:t>Stabilisers</a:t>
            </a:r>
            <a:r>
              <a:rPr lang="en-GB" altLang="en-US" sz="1000">
                <a:latin typeface="Century Gothic" panose="020B0502020202020204" pitchFamily="34" charset="0"/>
              </a:rPr>
              <a:t> can be used to guard against damage.</a:t>
            </a:r>
          </a:p>
          <a:p>
            <a:r>
              <a:rPr lang="en-GB" altLang="en-US" sz="1000">
                <a:latin typeface="Century Gothic" panose="020B0502020202020204" pitchFamily="34" charset="0"/>
              </a:rPr>
              <a:t>help the flow of plastics during processing.</a:t>
            </a:r>
          </a:p>
        </p:txBody>
      </p:sp>
      <p:sp>
        <p:nvSpPr>
          <p:cNvPr id="88" name="Rectangle 437">
            <a:extLst>
              <a:ext uri="{FF2B5EF4-FFF2-40B4-BE49-F238E27FC236}">
                <a16:creationId xmlns:a16="http://schemas.microsoft.com/office/drawing/2014/main" id="{8FA1DF69-92FF-4B97-B8F1-F08E8F15C289}"/>
              </a:ext>
            </a:extLst>
          </p:cNvPr>
          <p:cNvSpPr>
            <a:spLocks noChangeArrowheads="1"/>
          </p:cNvSpPr>
          <p:nvPr/>
        </p:nvSpPr>
        <p:spPr bwMode="auto">
          <a:xfrm>
            <a:off x="3200400" y="1295400"/>
            <a:ext cx="25860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GB" altLang="en-US" sz="1000" b="1">
                <a:latin typeface="Century Gothic" panose="020B0502020202020204" pitchFamily="34" charset="0"/>
              </a:rPr>
              <a:t>Flame Retardants</a:t>
            </a:r>
            <a:r>
              <a:rPr lang="en-GB" altLang="en-US" sz="1000">
                <a:latin typeface="Century Gothic" panose="020B0502020202020204" pitchFamily="34" charset="0"/>
              </a:rPr>
              <a:t> reduce flammability</a:t>
            </a:r>
            <a:r>
              <a:rPr lang="en-GB" altLang="en-US"/>
              <a:t>.</a:t>
            </a:r>
          </a:p>
        </p:txBody>
      </p:sp>
      <p:sp>
        <p:nvSpPr>
          <p:cNvPr id="89" name="Rectangle 438">
            <a:extLst>
              <a:ext uri="{FF2B5EF4-FFF2-40B4-BE49-F238E27FC236}">
                <a16:creationId xmlns:a16="http://schemas.microsoft.com/office/drawing/2014/main" id="{1E556D62-7C09-471F-A5CB-74B58CC1477A}"/>
              </a:ext>
            </a:extLst>
          </p:cNvPr>
          <p:cNvSpPr>
            <a:spLocks noChangeArrowheads="1"/>
          </p:cNvSpPr>
          <p:nvPr/>
        </p:nvSpPr>
        <p:spPr bwMode="auto">
          <a:xfrm>
            <a:off x="3200400" y="1600200"/>
            <a:ext cx="3657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000" b="1">
                <a:latin typeface="Century Gothic" panose="020B0502020202020204" pitchFamily="34" charset="0"/>
              </a:rPr>
              <a:t>Lubricants</a:t>
            </a:r>
            <a:r>
              <a:rPr lang="en-GB" altLang="en-US" sz="1000">
                <a:latin typeface="Century Gothic" panose="020B0502020202020204" pitchFamily="34" charset="0"/>
              </a:rPr>
              <a:t> </a:t>
            </a:r>
            <a:r>
              <a:rPr lang="en-GB" altLang="en-US" sz="1000" b="1">
                <a:latin typeface="Century Gothic" panose="020B0502020202020204" pitchFamily="34" charset="0"/>
              </a:rPr>
              <a:t>Blowing Agents</a:t>
            </a:r>
            <a:r>
              <a:rPr lang="en-GB" altLang="en-US" sz="1000">
                <a:latin typeface="Century Gothic" panose="020B0502020202020204" pitchFamily="34" charset="0"/>
              </a:rPr>
              <a:t> release gas to expand the plastic.</a:t>
            </a:r>
          </a:p>
        </p:txBody>
      </p:sp>
    </p:spTree>
    <p:extLst>
      <p:ext uri="{BB962C8B-B14F-4D97-AF65-F5344CB8AC3E}">
        <p14:creationId xmlns:p14="http://schemas.microsoft.com/office/powerpoint/2010/main" val="343384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8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6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6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6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7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7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77"/>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80"/>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34"/>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26"/>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37"/>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59"/>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56"/>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53"/>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50"/>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47"/>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44"/>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4" grpId="0"/>
      <p:bldP spid="85" grpId="0"/>
      <p:bldP spid="85" grpId="1"/>
      <p:bldP spid="86" grpId="0"/>
      <p:bldP spid="87" grpId="0"/>
      <p:bldP spid="88" grpId="0"/>
      <p:bldP spid="8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Group 434">
            <a:extLst>
              <a:ext uri="{FF2B5EF4-FFF2-40B4-BE49-F238E27FC236}">
                <a16:creationId xmlns:a16="http://schemas.microsoft.com/office/drawing/2014/main" id="{742C6E9F-F017-4C3D-AED0-122B07FFFFFC}"/>
              </a:ext>
            </a:extLst>
          </p:cNvPr>
          <p:cNvGrpSpPr>
            <a:grpSpLocks/>
          </p:cNvGrpSpPr>
          <p:nvPr/>
        </p:nvGrpSpPr>
        <p:grpSpPr bwMode="auto">
          <a:xfrm>
            <a:off x="3962400" y="3124200"/>
            <a:ext cx="1549400" cy="1335088"/>
            <a:chOff x="2496" y="1968"/>
            <a:chExt cx="976" cy="841"/>
          </a:xfrm>
        </p:grpSpPr>
        <p:sp>
          <p:nvSpPr>
            <p:cNvPr id="91" name="Oval 5">
              <a:extLst>
                <a:ext uri="{FF2B5EF4-FFF2-40B4-BE49-F238E27FC236}">
                  <a16:creationId xmlns:a16="http://schemas.microsoft.com/office/drawing/2014/main" id="{EFCA9224-9A49-4A52-8E36-3503E4345D2E}"/>
                </a:ext>
              </a:extLst>
            </p:cNvPr>
            <p:cNvSpPr>
              <a:spLocks noChangeArrowheads="1"/>
            </p:cNvSpPr>
            <p:nvPr/>
          </p:nvSpPr>
          <p:spPr bwMode="auto">
            <a:xfrm>
              <a:off x="2496" y="1968"/>
              <a:ext cx="926" cy="841"/>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a:p>
              <a:pPr algn="ctr"/>
              <a:endParaRPr lang="en-GB" altLang="en-US"/>
            </a:p>
          </p:txBody>
        </p:sp>
        <p:sp>
          <p:nvSpPr>
            <p:cNvPr id="92" name="Text Box 6">
              <a:extLst>
                <a:ext uri="{FF2B5EF4-FFF2-40B4-BE49-F238E27FC236}">
                  <a16:creationId xmlns:a16="http://schemas.microsoft.com/office/drawing/2014/main" id="{CA903EF3-DF22-412B-9629-4AE132CFE28D}"/>
                </a:ext>
              </a:extLst>
            </p:cNvPr>
            <p:cNvSpPr txBox="1">
              <a:spLocks noChangeArrowheads="1"/>
            </p:cNvSpPr>
            <p:nvPr/>
          </p:nvSpPr>
          <p:spPr bwMode="auto">
            <a:xfrm>
              <a:off x="2512" y="2309"/>
              <a:ext cx="960" cy="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50000"/>
                </a:lnSpc>
                <a:spcBef>
                  <a:spcPct val="50000"/>
                </a:spcBef>
              </a:pPr>
              <a:r>
                <a:rPr lang="en-GB" altLang="en-US" b="1">
                  <a:latin typeface="Century Gothic" panose="020B0502020202020204" pitchFamily="34" charset="0"/>
                </a:rPr>
                <a:t>Plastics</a:t>
              </a:r>
            </a:p>
          </p:txBody>
        </p:sp>
      </p:grpSp>
      <p:grpSp>
        <p:nvGrpSpPr>
          <p:cNvPr id="93" name="Group 435">
            <a:extLst>
              <a:ext uri="{FF2B5EF4-FFF2-40B4-BE49-F238E27FC236}">
                <a16:creationId xmlns:a16="http://schemas.microsoft.com/office/drawing/2014/main" id="{530E8049-297A-42BD-81C9-0C000AF5DC86}"/>
              </a:ext>
            </a:extLst>
          </p:cNvPr>
          <p:cNvGrpSpPr>
            <a:grpSpLocks/>
          </p:cNvGrpSpPr>
          <p:nvPr/>
        </p:nvGrpSpPr>
        <p:grpSpPr bwMode="auto">
          <a:xfrm>
            <a:off x="3810000" y="2590800"/>
            <a:ext cx="1633538" cy="533400"/>
            <a:chOff x="2400" y="1632"/>
            <a:chExt cx="1029" cy="336"/>
          </a:xfrm>
        </p:grpSpPr>
        <p:sp>
          <p:nvSpPr>
            <p:cNvPr id="94" name="Line 8">
              <a:extLst>
                <a:ext uri="{FF2B5EF4-FFF2-40B4-BE49-F238E27FC236}">
                  <a16:creationId xmlns:a16="http://schemas.microsoft.com/office/drawing/2014/main" id="{5E99DF4F-251F-4091-8EF8-BBD800997F12}"/>
                </a:ext>
              </a:extLst>
            </p:cNvPr>
            <p:cNvSpPr>
              <a:spLocks noChangeShapeType="1"/>
            </p:cNvSpPr>
            <p:nvPr/>
          </p:nvSpPr>
          <p:spPr bwMode="auto">
            <a:xfrm flipH="1" flipV="1">
              <a:off x="2928" y="1872"/>
              <a:ext cx="0" cy="96"/>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95" name="Rectangle 10">
              <a:extLst>
                <a:ext uri="{FF2B5EF4-FFF2-40B4-BE49-F238E27FC236}">
                  <a16:creationId xmlns:a16="http://schemas.microsoft.com/office/drawing/2014/main" id="{A3F0F0E2-D7FC-4A2C-8D38-09E413058BE7}"/>
                </a:ext>
              </a:extLst>
            </p:cNvPr>
            <p:cNvSpPr>
              <a:spLocks noChangeArrowheads="1"/>
            </p:cNvSpPr>
            <p:nvPr/>
          </p:nvSpPr>
          <p:spPr bwMode="auto">
            <a:xfrm>
              <a:off x="2400" y="1632"/>
              <a:ext cx="960" cy="240"/>
            </a:xfrm>
            <a:prstGeom prst="rect">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6" name="Text Box 11">
              <a:extLst>
                <a:ext uri="{FF2B5EF4-FFF2-40B4-BE49-F238E27FC236}">
                  <a16:creationId xmlns:a16="http://schemas.microsoft.com/office/drawing/2014/main" id="{D0B595AA-8557-4CA7-8416-B9EDCBC70753}"/>
                </a:ext>
              </a:extLst>
            </p:cNvPr>
            <p:cNvSpPr txBox="1">
              <a:spLocks noChangeArrowheads="1"/>
            </p:cNvSpPr>
            <p:nvPr/>
          </p:nvSpPr>
          <p:spPr bwMode="auto">
            <a:xfrm>
              <a:off x="2448" y="1632"/>
              <a:ext cx="98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GB" altLang="en-US" sz="1400" b="1" i="1" u="sng">
                  <a:latin typeface="Century Gothic" panose="020B0502020202020204" pitchFamily="34" charset="0"/>
                </a:rPr>
                <a:t>Thermosetting</a:t>
              </a:r>
            </a:p>
          </p:txBody>
        </p:sp>
      </p:grpSp>
      <p:grpSp>
        <p:nvGrpSpPr>
          <p:cNvPr id="97" name="Group 436">
            <a:extLst>
              <a:ext uri="{FF2B5EF4-FFF2-40B4-BE49-F238E27FC236}">
                <a16:creationId xmlns:a16="http://schemas.microsoft.com/office/drawing/2014/main" id="{1C6AD1BC-532E-44B9-B226-D62BF9FA893F}"/>
              </a:ext>
            </a:extLst>
          </p:cNvPr>
          <p:cNvGrpSpPr>
            <a:grpSpLocks/>
          </p:cNvGrpSpPr>
          <p:nvPr/>
        </p:nvGrpSpPr>
        <p:grpSpPr bwMode="auto">
          <a:xfrm>
            <a:off x="609600" y="2667000"/>
            <a:ext cx="3200400" cy="701675"/>
            <a:chOff x="384" y="1680"/>
            <a:chExt cx="2016" cy="442"/>
          </a:xfrm>
        </p:grpSpPr>
        <p:sp>
          <p:nvSpPr>
            <p:cNvPr id="98" name="Text Box 15">
              <a:extLst>
                <a:ext uri="{FF2B5EF4-FFF2-40B4-BE49-F238E27FC236}">
                  <a16:creationId xmlns:a16="http://schemas.microsoft.com/office/drawing/2014/main" id="{255AF567-1D82-4C58-8EC1-9FEF3A720B93}"/>
                </a:ext>
              </a:extLst>
            </p:cNvPr>
            <p:cNvSpPr txBox="1">
              <a:spLocks noChangeArrowheads="1"/>
            </p:cNvSpPr>
            <p:nvPr/>
          </p:nvSpPr>
          <p:spPr bwMode="auto">
            <a:xfrm>
              <a:off x="384" y="1680"/>
              <a:ext cx="981"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GB" altLang="en-US" sz="1000">
                  <a:latin typeface="Century Gothic" panose="020B0502020202020204" pitchFamily="34" charset="0"/>
                </a:rPr>
                <a:t>Formed by chemical reactions that leave them in a relatively </a:t>
              </a:r>
              <a:r>
                <a:rPr lang="en-GB" altLang="en-US" sz="1000" b="1">
                  <a:latin typeface="Century Gothic" panose="020B0502020202020204" pitchFamily="34" charset="0"/>
                </a:rPr>
                <a:t>fixed state. </a:t>
              </a:r>
            </a:p>
          </p:txBody>
        </p:sp>
        <p:sp>
          <p:nvSpPr>
            <p:cNvPr id="99" name="Line 16">
              <a:extLst>
                <a:ext uri="{FF2B5EF4-FFF2-40B4-BE49-F238E27FC236}">
                  <a16:creationId xmlns:a16="http://schemas.microsoft.com/office/drawing/2014/main" id="{267AA830-2AF6-4247-8404-4D0B365A3772}"/>
                </a:ext>
              </a:extLst>
            </p:cNvPr>
            <p:cNvSpPr>
              <a:spLocks noChangeShapeType="1"/>
            </p:cNvSpPr>
            <p:nvPr/>
          </p:nvSpPr>
          <p:spPr bwMode="auto">
            <a:xfrm flipH="1">
              <a:off x="1296" y="1728"/>
              <a:ext cx="1104"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00" name="Rectangle 77">
            <a:extLst>
              <a:ext uri="{FF2B5EF4-FFF2-40B4-BE49-F238E27FC236}">
                <a16:creationId xmlns:a16="http://schemas.microsoft.com/office/drawing/2014/main" id="{73A448C1-DD5D-4A4D-BFB3-FD45BF76DAB1}"/>
              </a:ext>
            </a:extLst>
          </p:cNvPr>
          <p:cNvSpPr>
            <a:spLocks noChangeArrowheads="1"/>
          </p:cNvSpPr>
          <p:nvPr/>
        </p:nvSpPr>
        <p:spPr bwMode="auto">
          <a:xfrm>
            <a:off x="114300" y="64036"/>
            <a:ext cx="61722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4000" dirty="0" smtClean="0">
                <a:solidFill>
                  <a:schemeClr val="tx2"/>
                </a:solidFill>
              </a:rPr>
              <a:t>Plastics</a:t>
            </a:r>
          </a:p>
          <a:p>
            <a:r>
              <a:rPr lang="en-GB" altLang="en-US" sz="4000" dirty="0" smtClean="0">
                <a:solidFill>
                  <a:schemeClr val="tx2"/>
                </a:solidFill>
              </a:rPr>
              <a:t>Categories</a:t>
            </a:r>
            <a:endParaRPr lang="en-US" altLang="en-US" sz="4000" dirty="0">
              <a:solidFill>
                <a:schemeClr val="tx2"/>
              </a:solidFill>
            </a:endParaRPr>
          </a:p>
        </p:txBody>
      </p:sp>
      <p:grpSp>
        <p:nvGrpSpPr>
          <p:cNvPr id="101" name="Group 439">
            <a:extLst>
              <a:ext uri="{FF2B5EF4-FFF2-40B4-BE49-F238E27FC236}">
                <a16:creationId xmlns:a16="http://schemas.microsoft.com/office/drawing/2014/main" id="{38F377A8-5A99-4955-947F-19E2B66988A2}"/>
              </a:ext>
            </a:extLst>
          </p:cNvPr>
          <p:cNvGrpSpPr>
            <a:grpSpLocks/>
          </p:cNvGrpSpPr>
          <p:nvPr/>
        </p:nvGrpSpPr>
        <p:grpSpPr bwMode="auto">
          <a:xfrm>
            <a:off x="4876800" y="533400"/>
            <a:ext cx="1524000" cy="2057400"/>
            <a:chOff x="3072" y="336"/>
            <a:chExt cx="960" cy="1296"/>
          </a:xfrm>
        </p:grpSpPr>
        <p:sp>
          <p:nvSpPr>
            <p:cNvPr id="102" name="Text Box 318">
              <a:extLst>
                <a:ext uri="{FF2B5EF4-FFF2-40B4-BE49-F238E27FC236}">
                  <a16:creationId xmlns:a16="http://schemas.microsoft.com/office/drawing/2014/main" id="{4C5ACFC8-6D5C-4D7C-A0BB-D723CEA6F41C}"/>
                </a:ext>
              </a:extLst>
            </p:cNvPr>
            <p:cNvSpPr txBox="1">
              <a:spLocks noChangeArrowheads="1"/>
            </p:cNvSpPr>
            <p:nvPr/>
          </p:nvSpPr>
          <p:spPr bwMode="auto">
            <a:xfrm>
              <a:off x="3072" y="336"/>
              <a:ext cx="960"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GB" altLang="en-US" sz="1000" b="1">
                  <a:latin typeface="Century Gothic" panose="020B0502020202020204" pitchFamily="34" charset="0"/>
                </a:rPr>
                <a:t>Analogy</a:t>
              </a:r>
              <a:r>
                <a:rPr lang="en-GB" altLang="en-US" sz="1000">
                  <a:latin typeface="Century Gothic" panose="020B0502020202020204" pitchFamily="34" charset="0"/>
                </a:rPr>
                <a:t>: </a:t>
              </a:r>
              <a:r>
                <a:rPr lang="en-GB" altLang="en-US" sz="1000" b="1">
                  <a:latin typeface="Century Gothic" panose="020B0502020202020204" pitchFamily="34" charset="0"/>
                </a:rPr>
                <a:t>Egg Yolk</a:t>
              </a:r>
              <a:r>
                <a:rPr lang="en-GB" altLang="en-US" sz="1000">
                  <a:latin typeface="Century Gothic" panose="020B0502020202020204" pitchFamily="34" charset="0"/>
                </a:rPr>
                <a:t> – Raw it is in soft liquid state, when heated becomes hard and cannot be altered.</a:t>
              </a:r>
              <a:endParaRPr lang="en-GB" altLang="en-US" sz="1000" b="1">
                <a:latin typeface="Century Gothic" panose="020B0502020202020204" pitchFamily="34" charset="0"/>
              </a:endParaRPr>
            </a:p>
          </p:txBody>
        </p:sp>
        <p:sp>
          <p:nvSpPr>
            <p:cNvPr id="103" name="Line 296">
              <a:extLst>
                <a:ext uri="{FF2B5EF4-FFF2-40B4-BE49-F238E27FC236}">
                  <a16:creationId xmlns:a16="http://schemas.microsoft.com/office/drawing/2014/main" id="{347EF358-F4B9-4551-A82C-F7317181DC6A}"/>
                </a:ext>
              </a:extLst>
            </p:cNvPr>
            <p:cNvSpPr>
              <a:spLocks noChangeShapeType="1"/>
            </p:cNvSpPr>
            <p:nvPr/>
          </p:nvSpPr>
          <p:spPr bwMode="auto">
            <a:xfrm flipV="1">
              <a:off x="3168" y="912"/>
              <a:ext cx="384" cy="7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04" name="Group 438">
            <a:extLst>
              <a:ext uri="{FF2B5EF4-FFF2-40B4-BE49-F238E27FC236}">
                <a16:creationId xmlns:a16="http://schemas.microsoft.com/office/drawing/2014/main" id="{E4358CA3-BDC4-4E14-93D0-F4A85D657D7F}"/>
              </a:ext>
            </a:extLst>
          </p:cNvPr>
          <p:cNvGrpSpPr>
            <a:grpSpLocks/>
          </p:cNvGrpSpPr>
          <p:nvPr/>
        </p:nvGrpSpPr>
        <p:grpSpPr bwMode="auto">
          <a:xfrm>
            <a:off x="3200400" y="685800"/>
            <a:ext cx="1557338" cy="1905000"/>
            <a:chOff x="2016" y="432"/>
            <a:chExt cx="981" cy="1200"/>
          </a:xfrm>
        </p:grpSpPr>
        <p:sp>
          <p:nvSpPr>
            <p:cNvPr id="105" name="Line 203">
              <a:extLst>
                <a:ext uri="{FF2B5EF4-FFF2-40B4-BE49-F238E27FC236}">
                  <a16:creationId xmlns:a16="http://schemas.microsoft.com/office/drawing/2014/main" id="{C438758B-EBAA-41E7-A633-1AF24107BF81}"/>
                </a:ext>
              </a:extLst>
            </p:cNvPr>
            <p:cNvSpPr>
              <a:spLocks noChangeShapeType="1"/>
            </p:cNvSpPr>
            <p:nvPr/>
          </p:nvSpPr>
          <p:spPr bwMode="auto">
            <a:xfrm flipH="1" flipV="1">
              <a:off x="2640" y="1008"/>
              <a:ext cx="144" cy="6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6" name="Text Box 317">
              <a:extLst>
                <a:ext uri="{FF2B5EF4-FFF2-40B4-BE49-F238E27FC236}">
                  <a16:creationId xmlns:a16="http://schemas.microsoft.com/office/drawing/2014/main" id="{0FB5BD22-08B9-4105-BF60-473037C57EE4}"/>
                </a:ext>
              </a:extLst>
            </p:cNvPr>
            <p:cNvSpPr txBox="1">
              <a:spLocks noChangeArrowheads="1"/>
            </p:cNvSpPr>
            <p:nvPr/>
          </p:nvSpPr>
          <p:spPr bwMode="auto">
            <a:xfrm>
              <a:off x="2016" y="432"/>
              <a:ext cx="981"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GB" altLang="en-US" sz="1000">
                  <a:latin typeface="Century Gothic" panose="020B0502020202020204" pitchFamily="34" charset="0"/>
                </a:rPr>
                <a:t>Although they can withstand high temperatures excess heat will eventually cause the plastic to </a:t>
              </a:r>
              <a:r>
                <a:rPr lang="en-GB" altLang="en-US" sz="1000" b="1">
                  <a:latin typeface="Century Gothic" panose="020B0502020202020204" pitchFamily="34" charset="0"/>
                </a:rPr>
                <a:t>decompose.</a:t>
              </a:r>
            </a:p>
          </p:txBody>
        </p:sp>
      </p:grpSp>
      <p:grpSp>
        <p:nvGrpSpPr>
          <p:cNvPr id="107" name="Group 443">
            <a:extLst>
              <a:ext uri="{FF2B5EF4-FFF2-40B4-BE49-F238E27FC236}">
                <a16:creationId xmlns:a16="http://schemas.microsoft.com/office/drawing/2014/main" id="{9EEEFBB9-9E6B-496D-867F-2F6F24CCE245}"/>
              </a:ext>
            </a:extLst>
          </p:cNvPr>
          <p:cNvGrpSpPr>
            <a:grpSpLocks/>
          </p:cNvGrpSpPr>
          <p:nvPr/>
        </p:nvGrpSpPr>
        <p:grpSpPr bwMode="auto">
          <a:xfrm>
            <a:off x="3886200" y="4495800"/>
            <a:ext cx="1676400" cy="533400"/>
            <a:chOff x="2448" y="2832"/>
            <a:chExt cx="1056" cy="336"/>
          </a:xfrm>
        </p:grpSpPr>
        <p:sp>
          <p:nvSpPr>
            <p:cNvPr id="108" name="Rectangle 254">
              <a:extLst>
                <a:ext uri="{FF2B5EF4-FFF2-40B4-BE49-F238E27FC236}">
                  <a16:creationId xmlns:a16="http://schemas.microsoft.com/office/drawing/2014/main" id="{93C746BC-9C9A-463F-8BEC-3CAC029D6B43}"/>
                </a:ext>
              </a:extLst>
            </p:cNvPr>
            <p:cNvSpPr>
              <a:spLocks noChangeArrowheads="1"/>
            </p:cNvSpPr>
            <p:nvPr/>
          </p:nvSpPr>
          <p:spPr bwMode="auto">
            <a:xfrm>
              <a:off x="2496" y="2928"/>
              <a:ext cx="960" cy="240"/>
            </a:xfrm>
            <a:prstGeom prst="rect">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 name="Text Box 255">
              <a:extLst>
                <a:ext uri="{FF2B5EF4-FFF2-40B4-BE49-F238E27FC236}">
                  <a16:creationId xmlns:a16="http://schemas.microsoft.com/office/drawing/2014/main" id="{5133E555-6038-4701-9906-0894A42FC6A0}"/>
                </a:ext>
              </a:extLst>
            </p:cNvPr>
            <p:cNvSpPr txBox="1">
              <a:spLocks noChangeArrowheads="1"/>
            </p:cNvSpPr>
            <p:nvPr/>
          </p:nvSpPr>
          <p:spPr bwMode="auto">
            <a:xfrm>
              <a:off x="2448" y="2928"/>
              <a:ext cx="105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GB" altLang="en-US" sz="1400" b="1" i="1" u="sng">
                  <a:latin typeface="Century Gothic" panose="020B0502020202020204" pitchFamily="34" charset="0"/>
                </a:rPr>
                <a:t>Thermo</a:t>
              </a:r>
            </a:p>
          </p:txBody>
        </p:sp>
        <p:sp>
          <p:nvSpPr>
            <p:cNvPr id="110" name="Line 356">
              <a:extLst>
                <a:ext uri="{FF2B5EF4-FFF2-40B4-BE49-F238E27FC236}">
                  <a16:creationId xmlns:a16="http://schemas.microsoft.com/office/drawing/2014/main" id="{B6920972-40AA-4AE6-B936-0CA2923C9286}"/>
                </a:ext>
              </a:extLst>
            </p:cNvPr>
            <p:cNvSpPr>
              <a:spLocks noChangeShapeType="1"/>
            </p:cNvSpPr>
            <p:nvPr/>
          </p:nvSpPr>
          <p:spPr bwMode="auto">
            <a:xfrm>
              <a:off x="2976" y="283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11" name="Group 440">
            <a:extLst>
              <a:ext uri="{FF2B5EF4-FFF2-40B4-BE49-F238E27FC236}">
                <a16:creationId xmlns:a16="http://schemas.microsoft.com/office/drawing/2014/main" id="{786A2955-3629-4B86-9AFB-411ECA4142D2}"/>
              </a:ext>
            </a:extLst>
          </p:cNvPr>
          <p:cNvGrpSpPr>
            <a:grpSpLocks/>
          </p:cNvGrpSpPr>
          <p:nvPr/>
        </p:nvGrpSpPr>
        <p:grpSpPr bwMode="auto">
          <a:xfrm>
            <a:off x="5334000" y="1143000"/>
            <a:ext cx="2743200" cy="1447800"/>
            <a:chOff x="3360" y="720"/>
            <a:chExt cx="1728" cy="912"/>
          </a:xfrm>
        </p:grpSpPr>
        <p:sp>
          <p:nvSpPr>
            <p:cNvPr id="112" name="Line 353">
              <a:extLst>
                <a:ext uri="{FF2B5EF4-FFF2-40B4-BE49-F238E27FC236}">
                  <a16:creationId xmlns:a16="http://schemas.microsoft.com/office/drawing/2014/main" id="{092BED07-E82B-4E7C-9B10-A80BFCBAF3C9}"/>
                </a:ext>
              </a:extLst>
            </p:cNvPr>
            <p:cNvSpPr>
              <a:spLocks noChangeShapeType="1"/>
            </p:cNvSpPr>
            <p:nvPr/>
          </p:nvSpPr>
          <p:spPr bwMode="auto">
            <a:xfrm flipV="1">
              <a:off x="3360" y="1152"/>
              <a:ext cx="768"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3" name="Text Box 375">
              <a:extLst>
                <a:ext uri="{FF2B5EF4-FFF2-40B4-BE49-F238E27FC236}">
                  <a16:creationId xmlns:a16="http://schemas.microsoft.com/office/drawing/2014/main" id="{B5039F65-3DFC-4D54-A7CC-8416C2704619}"/>
                </a:ext>
              </a:extLst>
            </p:cNvPr>
            <p:cNvSpPr txBox="1">
              <a:spLocks noChangeArrowheads="1"/>
            </p:cNvSpPr>
            <p:nvPr/>
          </p:nvSpPr>
          <p:spPr bwMode="auto">
            <a:xfrm>
              <a:off x="4128" y="720"/>
              <a:ext cx="960"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GB" altLang="en-US" sz="1000">
                  <a:latin typeface="Century Gothic" panose="020B0502020202020204" pitchFamily="34" charset="0"/>
                </a:rPr>
                <a:t>Usually used when resistance to </a:t>
              </a:r>
              <a:r>
                <a:rPr lang="en-GB" altLang="en-US" sz="1000" b="1">
                  <a:latin typeface="Century Gothic" panose="020B0502020202020204" pitchFamily="34" charset="0"/>
                </a:rPr>
                <a:t>extreme </a:t>
              </a:r>
              <a:r>
                <a:rPr lang="en-GB" altLang="en-US" sz="1000">
                  <a:latin typeface="Century Gothic" panose="020B0502020202020204" pitchFamily="34" charset="0"/>
                </a:rPr>
                <a:t>heat, electrical currents or chemicals is needed.</a:t>
              </a:r>
              <a:endParaRPr lang="en-GB" altLang="en-US" sz="1000" b="1">
                <a:latin typeface="Century Gothic" panose="020B0502020202020204" pitchFamily="34" charset="0"/>
              </a:endParaRPr>
            </a:p>
          </p:txBody>
        </p:sp>
      </p:grpSp>
      <p:grpSp>
        <p:nvGrpSpPr>
          <p:cNvPr id="114" name="Group 437">
            <a:extLst>
              <a:ext uri="{FF2B5EF4-FFF2-40B4-BE49-F238E27FC236}">
                <a16:creationId xmlns:a16="http://schemas.microsoft.com/office/drawing/2014/main" id="{B3C8036B-8B4F-4DD7-A8A9-67A88D10238D}"/>
              </a:ext>
            </a:extLst>
          </p:cNvPr>
          <p:cNvGrpSpPr>
            <a:grpSpLocks/>
          </p:cNvGrpSpPr>
          <p:nvPr/>
        </p:nvGrpSpPr>
        <p:grpSpPr bwMode="auto">
          <a:xfrm>
            <a:off x="1447800" y="1371600"/>
            <a:ext cx="2362200" cy="1219200"/>
            <a:chOff x="912" y="864"/>
            <a:chExt cx="1488" cy="768"/>
          </a:xfrm>
        </p:grpSpPr>
        <p:sp>
          <p:nvSpPr>
            <p:cNvPr id="115" name="Text Box 20">
              <a:extLst>
                <a:ext uri="{FF2B5EF4-FFF2-40B4-BE49-F238E27FC236}">
                  <a16:creationId xmlns:a16="http://schemas.microsoft.com/office/drawing/2014/main" id="{B87A3998-9EB1-4248-8CEA-AFCFD6AA0A88}"/>
                </a:ext>
              </a:extLst>
            </p:cNvPr>
            <p:cNvSpPr txBox="1">
              <a:spLocks noChangeArrowheads="1"/>
            </p:cNvSpPr>
            <p:nvPr/>
          </p:nvSpPr>
          <p:spPr bwMode="auto">
            <a:xfrm>
              <a:off x="912" y="864"/>
              <a:ext cx="960"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GB" altLang="en-US" sz="1000">
                  <a:latin typeface="Century Gothic" panose="020B0502020202020204" pitchFamily="34" charset="0"/>
                </a:rPr>
                <a:t>Once Set they </a:t>
              </a:r>
              <a:r>
                <a:rPr lang="en-GB" altLang="en-US" sz="1000" b="1">
                  <a:latin typeface="Century Gothic" panose="020B0502020202020204" pitchFamily="34" charset="0"/>
                </a:rPr>
                <a:t>cannot</a:t>
              </a:r>
              <a:r>
                <a:rPr lang="en-GB" altLang="en-US" sz="1000">
                  <a:latin typeface="Century Gothic" panose="020B0502020202020204" pitchFamily="34" charset="0"/>
                </a:rPr>
                <a:t> be </a:t>
              </a:r>
              <a:r>
                <a:rPr lang="en-GB" altLang="en-US" sz="1000" b="1">
                  <a:latin typeface="Century Gothic" panose="020B0502020202020204" pitchFamily="34" charset="0"/>
                </a:rPr>
                <a:t>softened</a:t>
              </a:r>
            </a:p>
            <a:p>
              <a:pPr eaLnBrk="1" hangingPunct="1"/>
              <a:r>
                <a:rPr lang="en-US" altLang="en-US" sz="1000" b="1">
                  <a:latin typeface="Century Gothic" panose="020B0502020202020204" pitchFamily="34" charset="0"/>
                </a:rPr>
                <a:t>or reformed</a:t>
              </a:r>
              <a:r>
                <a:rPr lang="en-US" altLang="en-US" sz="1000">
                  <a:latin typeface="Century Gothic" panose="020B0502020202020204" pitchFamily="34" charset="0"/>
                </a:rPr>
                <a:t> even when heated. Once set this is the </a:t>
              </a:r>
              <a:r>
                <a:rPr lang="en-US" altLang="en-US" sz="1000" b="1">
                  <a:latin typeface="Century Gothic" panose="020B0502020202020204" pitchFamily="34" charset="0"/>
                </a:rPr>
                <a:t>final shape.</a:t>
              </a:r>
              <a:endParaRPr lang="en-GB" altLang="en-US" sz="1000" b="1">
                <a:latin typeface="Century Gothic" panose="020B0502020202020204" pitchFamily="34" charset="0"/>
              </a:endParaRPr>
            </a:p>
          </p:txBody>
        </p:sp>
        <p:sp>
          <p:nvSpPr>
            <p:cNvPr id="116" name="Line 387">
              <a:extLst>
                <a:ext uri="{FF2B5EF4-FFF2-40B4-BE49-F238E27FC236}">
                  <a16:creationId xmlns:a16="http://schemas.microsoft.com/office/drawing/2014/main" id="{96497A57-15F0-40A4-B3D7-5065F18DC5C8}"/>
                </a:ext>
              </a:extLst>
            </p:cNvPr>
            <p:cNvSpPr>
              <a:spLocks noChangeShapeType="1"/>
            </p:cNvSpPr>
            <p:nvPr/>
          </p:nvSpPr>
          <p:spPr bwMode="auto">
            <a:xfrm flipH="1" flipV="1">
              <a:off x="1728" y="1296"/>
              <a:ext cx="672"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17" name="Group 444">
            <a:extLst>
              <a:ext uri="{FF2B5EF4-FFF2-40B4-BE49-F238E27FC236}">
                <a16:creationId xmlns:a16="http://schemas.microsoft.com/office/drawing/2014/main" id="{AF57A0DF-3988-4660-B055-AA67886A85A2}"/>
              </a:ext>
            </a:extLst>
          </p:cNvPr>
          <p:cNvGrpSpPr>
            <a:grpSpLocks/>
          </p:cNvGrpSpPr>
          <p:nvPr/>
        </p:nvGrpSpPr>
        <p:grpSpPr bwMode="auto">
          <a:xfrm>
            <a:off x="5486400" y="3962400"/>
            <a:ext cx="2700338" cy="1006475"/>
            <a:chOff x="3456" y="2496"/>
            <a:chExt cx="1701" cy="634"/>
          </a:xfrm>
        </p:grpSpPr>
        <p:sp>
          <p:nvSpPr>
            <p:cNvPr id="118" name="Text Box 257">
              <a:extLst>
                <a:ext uri="{FF2B5EF4-FFF2-40B4-BE49-F238E27FC236}">
                  <a16:creationId xmlns:a16="http://schemas.microsoft.com/office/drawing/2014/main" id="{5A132152-DC83-47C6-8E17-FA9A3CDCB3B1}"/>
                </a:ext>
              </a:extLst>
            </p:cNvPr>
            <p:cNvSpPr txBox="1">
              <a:spLocks noChangeArrowheads="1"/>
            </p:cNvSpPr>
            <p:nvPr/>
          </p:nvSpPr>
          <p:spPr bwMode="auto">
            <a:xfrm>
              <a:off x="4176" y="2496"/>
              <a:ext cx="981"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GB" altLang="en-US" sz="1000">
                  <a:latin typeface="Century Gothic" panose="020B0502020202020204" pitchFamily="34" charset="0"/>
                </a:rPr>
                <a:t>Thermoplastics soften when heated, can be changed shape and harden when cooled. This process can be </a:t>
              </a:r>
              <a:r>
                <a:rPr lang="en-GB" altLang="en-US" sz="1000" b="1">
                  <a:latin typeface="Century Gothic" panose="020B0502020202020204" pitchFamily="34" charset="0"/>
                </a:rPr>
                <a:t>repeated many times.</a:t>
              </a:r>
            </a:p>
          </p:txBody>
        </p:sp>
        <p:sp>
          <p:nvSpPr>
            <p:cNvPr id="119" name="Line 399">
              <a:extLst>
                <a:ext uri="{FF2B5EF4-FFF2-40B4-BE49-F238E27FC236}">
                  <a16:creationId xmlns:a16="http://schemas.microsoft.com/office/drawing/2014/main" id="{8DEF457D-EA37-46A3-9B11-50D461114EFC}"/>
                </a:ext>
              </a:extLst>
            </p:cNvPr>
            <p:cNvSpPr>
              <a:spLocks noChangeShapeType="1"/>
            </p:cNvSpPr>
            <p:nvPr/>
          </p:nvSpPr>
          <p:spPr bwMode="auto">
            <a:xfrm flipH="1">
              <a:off x="3456" y="2784"/>
              <a:ext cx="72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20" name="Group 445">
            <a:extLst>
              <a:ext uri="{FF2B5EF4-FFF2-40B4-BE49-F238E27FC236}">
                <a16:creationId xmlns:a16="http://schemas.microsoft.com/office/drawing/2014/main" id="{30E96477-B943-45AE-940E-839929A1557E}"/>
              </a:ext>
            </a:extLst>
          </p:cNvPr>
          <p:cNvGrpSpPr>
            <a:grpSpLocks/>
          </p:cNvGrpSpPr>
          <p:nvPr/>
        </p:nvGrpSpPr>
        <p:grpSpPr bwMode="auto">
          <a:xfrm>
            <a:off x="5486400" y="4800600"/>
            <a:ext cx="3429000" cy="1463675"/>
            <a:chOff x="3456" y="3024"/>
            <a:chExt cx="2160" cy="922"/>
          </a:xfrm>
        </p:grpSpPr>
        <p:sp>
          <p:nvSpPr>
            <p:cNvPr id="121" name="Text Box 374">
              <a:extLst>
                <a:ext uri="{FF2B5EF4-FFF2-40B4-BE49-F238E27FC236}">
                  <a16:creationId xmlns:a16="http://schemas.microsoft.com/office/drawing/2014/main" id="{06FB62BA-DB35-4B70-B06A-286A6D4D6BA5}"/>
                </a:ext>
              </a:extLst>
            </p:cNvPr>
            <p:cNvSpPr txBox="1">
              <a:spLocks noChangeArrowheads="1"/>
            </p:cNvSpPr>
            <p:nvPr/>
          </p:nvSpPr>
          <p:spPr bwMode="auto">
            <a:xfrm>
              <a:off x="4368" y="3312"/>
              <a:ext cx="1248"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000">
                  <a:latin typeface="Century Gothic" panose="020B0502020202020204" pitchFamily="34" charset="0"/>
                </a:rPr>
                <a:t>These plastics have </a:t>
              </a:r>
              <a:r>
                <a:rPr lang="en-US" altLang="en-US" sz="1000" b="1">
                  <a:latin typeface="Century Gothic" panose="020B0502020202020204" pitchFamily="34" charset="0"/>
                </a:rPr>
                <a:t>Plastic Memory.</a:t>
              </a:r>
              <a:r>
                <a:rPr lang="en-US" altLang="en-US" sz="1000">
                  <a:latin typeface="Century Gothic" panose="020B0502020202020204" pitchFamily="34" charset="0"/>
                </a:rPr>
                <a:t> When soft they are easily formed under pressure but when reheated they will return to there original shape.</a:t>
              </a:r>
              <a:endParaRPr lang="en-GB" altLang="en-US" sz="1000" b="1">
                <a:latin typeface="Century Gothic" panose="020B0502020202020204" pitchFamily="34" charset="0"/>
              </a:endParaRPr>
            </a:p>
          </p:txBody>
        </p:sp>
        <p:sp>
          <p:nvSpPr>
            <p:cNvPr id="122" name="Line 400">
              <a:extLst>
                <a:ext uri="{FF2B5EF4-FFF2-40B4-BE49-F238E27FC236}">
                  <a16:creationId xmlns:a16="http://schemas.microsoft.com/office/drawing/2014/main" id="{492A34B1-9607-4BA1-AE07-B472E043C657}"/>
                </a:ext>
              </a:extLst>
            </p:cNvPr>
            <p:cNvSpPr>
              <a:spLocks noChangeShapeType="1"/>
            </p:cNvSpPr>
            <p:nvPr/>
          </p:nvSpPr>
          <p:spPr bwMode="auto">
            <a:xfrm flipH="1" flipV="1">
              <a:off x="3456" y="3024"/>
              <a:ext cx="912"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23" name="Group 446">
            <a:extLst>
              <a:ext uri="{FF2B5EF4-FFF2-40B4-BE49-F238E27FC236}">
                <a16:creationId xmlns:a16="http://schemas.microsoft.com/office/drawing/2014/main" id="{2FB1499B-CFD5-4F2C-A8A8-28FDE3D4F9D9}"/>
              </a:ext>
            </a:extLst>
          </p:cNvPr>
          <p:cNvGrpSpPr>
            <a:grpSpLocks/>
          </p:cNvGrpSpPr>
          <p:nvPr/>
        </p:nvGrpSpPr>
        <p:grpSpPr bwMode="auto">
          <a:xfrm>
            <a:off x="5105400" y="5029200"/>
            <a:ext cx="1557338" cy="1616075"/>
            <a:chOff x="3216" y="3168"/>
            <a:chExt cx="981" cy="1018"/>
          </a:xfrm>
        </p:grpSpPr>
        <p:sp>
          <p:nvSpPr>
            <p:cNvPr id="124" name="Text Box 373">
              <a:extLst>
                <a:ext uri="{FF2B5EF4-FFF2-40B4-BE49-F238E27FC236}">
                  <a16:creationId xmlns:a16="http://schemas.microsoft.com/office/drawing/2014/main" id="{20C9014C-6D57-464E-A54B-584FB40FA813}"/>
                </a:ext>
              </a:extLst>
            </p:cNvPr>
            <p:cNvSpPr txBox="1">
              <a:spLocks noChangeArrowheads="1"/>
            </p:cNvSpPr>
            <p:nvPr/>
          </p:nvSpPr>
          <p:spPr bwMode="auto">
            <a:xfrm>
              <a:off x="3216" y="3552"/>
              <a:ext cx="981"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GB" altLang="en-US" sz="1000" b="1">
                  <a:latin typeface="Century Gothic" panose="020B0502020202020204" pitchFamily="34" charset="0"/>
                </a:rPr>
                <a:t>Analogy: Ice</a:t>
              </a:r>
              <a:r>
                <a:rPr lang="en-GB" altLang="en-US" sz="1000">
                  <a:latin typeface="Century Gothic" panose="020B0502020202020204" pitchFamily="34" charset="0"/>
                </a:rPr>
                <a:t> – when cold it is hard and cannot be moulded when heat is added it turns to a liquid and can be poured easily.</a:t>
              </a:r>
              <a:endParaRPr lang="en-GB" altLang="en-US" sz="1000" b="1">
                <a:latin typeface="Century Gothic" panose="020B0502020202020204" pitchFamily="34" charset="0"/>
              </a:endParaRPr>
            </a:p>
          </p:txBody>
        </p:sp>
        <p:sp>
          <p:nvSpPr>
            <p:cNvPr id="125" name="Line 401">
              <a:extLst>
                <a:ext uri="{FF2B5EF4-FFF2-40B4-BE49-F238E27FC236}">
                  <a16:creationId xmlns:a16="http://schemas.microsoft.com/office/drawing/2014/main" id="{E4DF1642-7209-4CD8-BE05-43F3E278709E}"/>
                </a:ext>
              </a:extLst>
            </p:cNvPr>
            <p:cNvSpPr>
              <a:spLocks noChangeShapeType="1"/>
            </p:cNvSpPr>
            <p:nvPr/>
          </p:nvSpPr>
          <p:spPr bwMode="auto">
            <a:xfrm flipH="1" flipV="1">
              <a:off x="3312" y="3168"/>
              <a:ext cx="24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26" name="Group 449">
            <a:extLst>
              <a:ext uri="{FF2B5EF4-FFF2-40B4-BE49-F238E27FC236}">
                <a16:creationId xmlns:a16="http://schemas.microsoft.com/office/drawing/2014/main" id="{AD99430C-C431-4020-9B34-738CACD3AD05}"/>
              </a:ext>
            </a:extLst>
          </p:cNvPr>
          <p:cNvGrpSpPr>
            <a:grpSpLocks/>
          </p:cNvGrpSpPr>
          <p:nvPr/>
        </p:nvGrpSpPr>
        <p:grpSpPr bwMode="auto">
          <a:xfrm>
            <a:off x="609600" y="4114800"/>
            <a:ext cx="3352800" cy="1463675"/>
            <a:chOff x="384" y="2592"/>
            <a:chExt cx="2112" cy="922"/>
          </a:xfrm>
        </p:grpSpPr>
        <p:sp>
          <p:nvSpPr>
            <p:cNvPr id="127" name="Line 362">
              <a:extLst>
                <a:ext uri="{FF2B5EF4-FFF2-40B4-BE49-F238E27FC236}">
                  <a16:creationId xmlns:a16="http://schemas.microsoft.com/office/drawing/2014/main" id="{F5F673B3-F02C-4ED4-859F-943A8EF853CF}"/>
                </a:ext>
              </a:extLst>
            </p:cNvPr>
            <p:cNvSpPr>
              <a:spLocks noChangeShapeType="1"/>
            </p:cNvSpPr>
            <p:nvPr/>
          </p:nvSpPr>
          <p:spPr bwMode="auto">
            <a:xfrm>
              <a:off x="1584" y="2832"/>
              <a:ext cx="91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8" name="Text Box 370">
              <a:extLst>
                <a:ext uri="{FF2B5EF4-FFF2-40B4-BE49-F238E27FC236}">
                  <a16:creationId xmlns:a16="http://schemas.microsoft.com/office/drawing/2014/main" id="{E684E7A6-9701-4934-BC1A-9163EEB86CC7}"/>
                </a:ext>
              </a:extLst>
            </p:cNvPr>
            <p:cNvSpPr txBox="1">
              <a:spLocks noChangeArrowheads="1"/>
            </p:cNvSpPr>
            <p:nvPr/>
          </p:nvSpPr>
          <p:spPr bwMode="auto">
            <a:xfrm>
              <a:off x="384" y="2592"/>
              <a:ext cx="1365" cy="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GB" altLang="en-US" sz="1000" b="1">
                  <a:latin typeface="Century Gothic" panose="020B0502020202020204" pitchFamily="34" charset="0"/>
                </a:rPr>
                <a:t>Elastomers</a:t>
              </a:r>
              <a:r>
                <a:rPr lang="en-GB" altLang="en-US" sz="1000">
                  <a:latin typeface="Century Gothic" panose="020B0502020202020204" pitchFamily="34" charset="0"/>
                </a:rPr>
                <a:t> – A branch of Thermoplastics that contain </a:t>
              </a:r>
              <a:r>
                <a:rPr lang="en-GB" altLang="en-US" sz="1000" b="1">
                  <a:latin typeface="Century Gothic" panose="020B0502020202020204" pitchFamily="34" charset="0"/>
                </a:rPr>
                <a:t>elastic properties</a:t>
              </a:r>
              <a:r>
                <a:rPr lang="en-GB" altLang="en-US" sz="1000">
                  <a:latin typeface="Century Gothic" panose="020B0502020202020204" pitchFamily="34" charset="0"/>
                </a:rPr>
                <a:t>, likened to </a:t>
              </a:r>
              <a:r>
                <a:rPr lang="en-GB" altLang="en-US" sz="1000" b="1">
                  <a:latin typeface="Century Gothic" panose="020B0502020202020204" pitchFamily="34" charset="0"/>
                </a:rPr>
                <a:t>Rubber.</a:t>
              </a:r>
              <a:r>
                <a:rPr lang="en-GB" altLang="en-US" sz="1000">
                  <a:latin typeface="Century Gothic" panose="020B0502020202020204" pitchFamily="34" charset="0"/>
                </a:rPr>
                <a:t> They can be stretched to several times their length</a:t>
              </a:r>
            </a:p>
            <a:p>
              <a:pPr eaLnBrk="1" hangingPunct="1"/>
              <a:r>
                <a:rPr lang="en-GB" altLang="en-US" sz="1000">
                  <a:latin typeface="Century Gothic" panose="020B0502020202020204" pitchFamily="34" charset="0"/>
                </a:rPr>
                <a:t>Uses:</a:t>
              </a:r>
            </a:p>
            <a:p>
              <a:pPr eaLnBrk="1" hangingPunct="1"/>
              <a:r>
                <a:rPr lang="en-GB" altLang="en-US" sz="1000" b="1">
                  <a:latin typeface="Century Gothic" panose="020B0502020202020204" pitchFamily="34" charset="0"/>
                </a:rPr>
                <a:t>Waterproof Seals</a:t>
              </a:r>
            </a:p>
            <a:p>
              <a:pPr eaLnBrk="1" hangingPunct="1"/>
              <a:r>
                <a:rPr lang="en-GB" altLang="en-US" sz="1000" b="1">
                  <a:latin typeface="Century Gothic" panose="020B0502020202020204" pitchFamily="34" charset="0"/>
                </a:rPr>
                <a:t>Flexible Handles</a:t>
              </a:r>
            </a:p>
            <a:p>
              <a:pPr eaLnBrk="1" hangingPunct="1"/>
              <a:r>
                <a:rPr lang="en-GB" altLang="en-US" sz="1000" b="1">
                  <a:latin typeface="Century Gothic" panose="020B0502020202020204" pitchFamily="34" charset="0"/>
                </a:rPr>
                <a:t>Sportswear </a:t>
              </a:r>
            </a:p>
          </p:txBody>
        </p:sp>
      </p:grpSp>
      <p:grpSp>
        <p:nvGrpSpPr>
          <p:cNvPr id="129" name="Group 447">
            <a:extLst>
              <a:ext uri="{FF2B5EF4-FFF2-40B4-BE49-F238E27FC236}">
                <a16:creationId xmlns:a16="http://schemas.microsoft.com/office/drawing/2014/main" id="{8FEAAE73-885B-4806-B373-9CDF249D1F10}"/>
              </a:ext>
            </a:extLst>
          </p:cNvPr>
          <p:cNvGrpSpPr>
            <a:grpSpLocks/>
          </p:cNvGrpSpPr>
          <p:nvPr/>
        </p:nvGrpSpPr>
        <p:grpSpPr bwMode="auto">
          <a:xfrm>
            <a:off x="3429000" y="5029200"/>
            <a:ext cx="1557338" cy="1539875"/>
            <a:chOff x="2160" y="3168"/>
            <a:chExt cx="981" cy="970"/>
          </a:xfrm>
        </p:grpSpPr>
        <p:sp>
          <p:nvSpPr>
            <p:cNvPr id="130" name="Line 402">
              <a:extLst>
                <a:ext uri="{FF2B5EF4-FFF2-40B4-BE49-F238E27FC236}">
                  <a16:creationId xmlns:a16="http://schemas.microsoft.com/office/drawing/2014/main" id="{3626C4EA-39DD-4C86-83D6-8BA310911882}"/>
                </a:ext>
              </a:extLst>
            </p:cNvPr>
            <p:cNvSpPr>
              <a:spLocks noChangeShapeType="1"/>
            </p:cNvSpPr>
            <p:nvPr/>
          </p:nvSpPr>
          <p:spPr bwMode="auto">
            <a:xfrm flipV="1">
              <a:off x="2688" y="3168"/>
              <a:ext cx="336" cy="57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1" name="Text Box 371">
              <a:extLst>
                <a:ext uri="{FF2B5EF4-FFF2-40B4-BE49-F238E27FC236}">
                  <a16:creationId xmlns:a16="http://schemas.microsoft.com/office/drawing/2014/main" id="{1200F04B-CBD1-4D15-A409-354B9A6ABACF}"/>
                </a:ext>
              </a:extLst>
            </p:cNvPr>
            <p:cNvSpPr txBox="1">
              <a:spLocks noChangeArrowheads="1"/>
            </p:cNvSpPr>
            <p:nvPr/>
          </p:nvSpPr>
          <p:spPr bwMode="auto">
            <a:xfrm>
              <a:off x="2160" y="3696"/>
              <a:ext cx="981"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1000">
                  <a:latin typeface="Century Gothic" panose="020B0502020202020204" pitchFamily="34" charset="0"/>
                </a:rPr>
                <a:t>Examples:</a:t>
              </a:r>
              <a:endParaRPr lang="en-GB" altLang="en-US" sz="1000">
                <a:latin typeface="Century Gothic" panose="020B0502020202020204" pitchFamily="34" charset="0"/>
              </a:endParaRPr>
            </a:p>
            <a:p>
              <a:pPr eaLnBrk="1" hangingPunct="1"/>
              <a:r>
                <a:rPr lang="en-GB" altLang="en-US" sz="1000" b="1">
                  <a:latin typeface="Century Gothic" panose="020B0502020202020204" pitchFamily="34" charset="0"/>
                </a:rPr>
                <a:t>Acrylic (PMMA)</a:t>
              </a:r>
            </a:p>
            <a:p>
              <a:pPr eaLnBrk="1" hangingPunct="1"/>
              <a:r>
                <a:rPr lang="en-US" altLang="en-US" sz="1000" b="1">
                  <a:latin typeface="Century Gothic" panose="020B0502020202020204" pitchFamily="34" charset="0"/>
                </a:rPr>
                <a:t>Nylon (Polyamide)</a:t>
              </a:r>
            </a:p>
            <a:p>
              <a:pPr eaLnBrk="1" hangingPunct="1"/>
              <a:r>
                <a:rPr lang="en-US" altLang="en-US" sz="1000" b="1">
                  <a:latin typeface="Century Gothic" panose="020B0502020202020204" pitchFamily="34" charset="0"/>
                </a:rPr>
                <a:t>Polystyrene</a:t>
              </a:r>
              <a:endParaRPr lang="en-GB" altLang="en-US" sz="1000" b="1">
                <a:latin typeface="Century Gothic" panose="020B0502020202020204" pitchFamily="34" charset="0"/>
              </a:endParaRPr>
            </a:p>
          </p:txBody>
        </p:sp>
      </p:grpSp>
      <p:grpSp>
        <p:nvGrpSpPr>
          <p:cNvPr id="132" name="Group 448">
            <a:extLst>
              <a:ext uri="{FF2B5EF4-FFF2-40B4-BE49-F238E27FC236}">
                <a16:creationId xmlns:a16="http://schemas.microsoft.com/office/drawing/2014/main" id="{0123540E-F5CB-43B2-A3DF-CF0D8BB3F464}"/>
              </a:ext>
            </a:extLst>
          </p:cNvPr>
          <p:cNvGrpSpPr>
            <a:grpSpLocks/>
          </p:cNvGrpSpPr>
          <p:nvPr/>
        </p:nvGrpSpPr>
        <p:grpSpPr bwMode="auto">
          <a:xfrm>
            <a:off x="2209800" y="5029200"/>
            <a:ext cx="2057400" cy="1463675"/>
            <a:chOff x="1392" y="3168"/>
            <a:chExt cx="1296" cy="922"/>
          </a:xfrm>
        </p:grpSpPr>
        <p:sp>
          <p:nvSpPr>
            <p:cNvPr id="133" name="Text Box 369">
              <a:extLst>
                <a:ext uri="{FF2B5EF4-FFF2-40B4-BE49-F238E27FC236}">
                  <a16:creationId xmlns:a16="http://schemas.microsoft.com/office/drawing/2014/main" id="{277D3C10-B890-44BC-A341-638E6641D505}"/>
                </a:ext>
              </a:extLst>
            </p:cNvPr>
            <p:cNvSpPr txBox="1">
              <a:spLocks noChangeArrowheads="1"/>
            </p:cNvSpPr>
            <p:nvPr/>
          </p:nvSpPr>
          <p:spPr bwMode="auto">
            <a:xfrm>
              <a:off x="1392" y="3552"/>
              <a:ext cx="981"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1000" b="1">
                  <a:latin typeface="Century Gothic" panose="020B0502020202020204" pitchFamily="34" charset="0"/>
                </a:rPr>
                <a:t>Uses:</a:t>
              </a:r>
            </a:p>
            <a:p>
              <a:pPr eaLnBrk="1" hangingPunct="1"/>
              <a:r>
                <a:rPr lang="en-US" altLang="en-US" sz="1000" b="1">
                  <a:latin typeface="Century Gothic" panose="020B0502020202020204" pitchFamily="34" charset="0"/>
                </a:rPr>
                <a:t>Signs</a:t>
              </a:r>
            </a:p>
            <a:p>
              <a:pPr eaLnBrk="1" hangingPunct="1"/>
              <a:r>
                <a:rPr lang="en-US" altLang="en-US" sz="1000" b="1">
                  <a:latin typeface="Century Gothic" panose="020B0502020202020204" pitchFamily="34" charset="0"/>
                </a:rPr>
                <a:t>Lighting</a:t>
              </a:r>
            </a:p>
            <a:p>
              <a:pPr eaLnBrk="1" hangingPunct="1"/>
              <a:r>
                <a:rPr lang="en-US" altLang="en-US" sz="1000" b="1">
                  <a:latin typeface="Century Gothic" panose="020B0502020202020204" pitchFamily="34" charset="0"/>
                </a:rPr>
                <a:t>Packaging</a:t>
              </a:r>
            </a:p>
            <a:p>
              <a:pPr eaLnBrk="1" hangingPunct="1"/>
              <a:r>
                <a:rPr lang="en-US" altLang="en-US" sz="1000" b="1">
                  <a:latin typeface="Century Gothic" panose="020B0502020202020204" pitchFamily="34" charset="0"/>
                </a:rPr>
                <a:t>Containers etc.</a:t>
              </a:r>
              <a:endParaRPr lang="en-GB" altLang="en-US" sz="1000" b="1">
                <a:latin typeface="Century Gothic" panose="020B0502020202020204" pitchFamily="34" charset="0"/>
              </a:endParaRPr>
            </a:p>
          </p:txBody>
        </p:sp>
        <p:sp>
          <p:nvSpPr>
            <p:cNvPr id="134" name="Line 403">
              <a:extLst>
                <a:ext uri="{FF2B5EF4-FFF2-40B4-BE49-F238E27FC236}">
                  <a16:creationId xmlns:a16="http://schemas.microsoft.com/office/drawing/2014/main" id="{9ECB7CF7-F8B3-412C-87C1-780BE0D1DE60}"/>
                </a:ext>
              </a:extLst>
            </p:cNvPr>
            <p:cNvSpPr>
              <a:spLocks noChangeShapeType="1"/>
            </p:cNvSpPr>
            <p:nvPr/>
          </p:nvSpPr>
          <p:spPr bwMode="auto">
            <a:xfrm flipV="1">
              <a:off x="1776" y="3168"/>
              <a:ext cx="912"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5" name="Group 441">
            <a:extLst>
              <a:ext uri="{FF2B5EF4-FFF2-40B4-BE49-F238E27FC236}">
                <a16:creationId xmlns:a16="http://schemas.microsoft.com/office/drawing/2014/main" id="{3AD04DED-9F12-4FAD-A4E0-3363165F9875}"/>
              </a:ext>
            </a:extLst>
          </p:cNvPr>
          <p:cNvGrpSpPr>
            <a:grpSpLocks/>
          </p:cNvGrpSpPr>
          <p:nvPr/>
        </p:nvGrpSpPr>
        <p:grpSpPr bwMode="auto">
          <a:xfrm>
            <a:off x="5334000" y="2057400"/>
            <a:ext cx="3581400" cy="854075"/>
            <a:chOff x="3360" y="1296"/>
            <a:chExt cx="2256" cy="538"/>
          </a:xfrm>
        </p:grpSpPr>
        <p:sp>
          <p:nvSpPr>
            <p:cNvPr id="136" name="Line 397">
              <a:extLst>
                <a:ext uri="{FF2B5EF4-FFF2-40B4-BE49-F238E27FC236}">
                  <a16:creationId xmlns:a16="http://schemas.microsoft.com/office/drawing/2014/main" id="{7A77F28D-E519-4448-96FA-26D1D78BE0BF}"/>
                </a:ext>
              </a:extLst>
            </p:cNvPr>
            <p:cNvSpPr>
              <a:spLocks noChangeShapeType="1"/>
            </p:cNvSpPr>
            <p:nvPr/>
          </p:nvSpPr>
          <p:spPr bwMode="auto">
            <a:xfrm flipV="1">
              <a:off x="3360" y="1536"/>
              <a:ext cx="12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7" name="Text Box 432">
              <a:extLst>
                <a:ext uri="{FF2B5EF4-FFF2-40B4-BE49-F238E27FC236}">
                  <a16:creationId xmlns:a16="http://schemas.microsoft.com/office/drawing/2014/main" id="{D7C8C0AD-6DE8-4790-B664-21D2FB324089}"/>
                </a:ext>
              </a:extLst>
            </p:cNvPr>
            <p:cNvSpPr txBox="1">
              <a:spLocks noChangeArrowheads="1"/>
            </p:cNvSpPr>
            <p:nvPr/>
          </p:nvSpPr>
          <p:spPr bwMode="auto">
            <a:xfrm>
              <a:off x="4656" y="1296"/>
              <a:ext cx="960"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GB" altLang="en-US" sz="1000">
                  <a:latin typeface="Century Gothic" panose="020B0502020202020204" pitchFamily="34" charset="0"/>
                </a:rPr>
                <a:t>Examples:</a:t>
              </a:r>
            </a:p>
            <a:p>
              <a:pPr eaLnBrk="1" hangingPunct="1"/>
              <a:r>
                <a:rPr lang="en-US" altLang="en-US" sz="1000" b="1">
                  <a:latin typeface="Century Gothic" panose="020B0502020202020204" pitchFamily="34" charset="0"/>
                </a:rPr>
                <a:t>Epoxy Resin</a:t>
              </a:r>
            </a:p>
            <a:p>
              <a:pPr eaLnBrk="1" hangingPunct="1"/>
              <a:r>
                <a:rPr lang="en-US" altLang="en-US" sz="1000" b="1">
                  <a:latin typeface="Century Gothic" panose="020B0502020202020204" pitchFamily="34" charset="0"/>
                </a:rPr>
                <a:t>Polyester Resin</a:t>
              </a:r>
            </a:p>
            <a:p>
              <a:pPr eaLnBrk="1" hangingPunct="1"/>
              <a:r>
                <a:rPr lang="en-US" altLang="en-US" sz="1000" b="1">
                  <a:latin typeface="Century Gothic" panose="020B0502020202020204" pitchFamily="34" charset="0"/>
                </a:rPr>
                <a:t>GRP (Glass reinforced Plastic)</a:t>
              </a:r>
              <a:endParaRPr lang="en-GB" altLang="en-US" sz="1000" b="1">
                <a:latin typeface="Century Gothic" panose="020B0502020202020204" pitchFamily="34" charset="0"/>
              </a:endParaRPr>
            </a:p>
          </p:txBody>
        </p:sp>
      </p:grpSp>
      <p:grpSp>
        <p:nvGrpSpPr>
          <p:cNvPr id="138" name="Group 442">
            <a:extLst>
              <a:ext uri="{FF2B5EF4-FFF2-40B4-BE49-F238E27FC236}">
                <a16:creationId xmlns:a16="http://schemas.microsoft.com/office/drawing/2014/main" id="{11CEB363-13C8-42F3-A56F-E1B6C897B957}"/>
              </a:ext>
            </a:extLst>
          </p:cNvPr>
          <p:cNvGrpSpPr>
            <a:grpSpLocks/>
          </p:cNvGrpSpPr>
          <p:nvPr/>
        </p:nvGrpSpPr>
        <p:grpSpPr bwMode="auto">
          <a:xfrm>
            <a:off x="5334000" y="2819400"/>
            <a:ext cx="2057400" cy="854075"/>
            <a:chOff x="3360" y="1776"/>
            <a:chExt cx="1296" cy="538"/>
          </a:xfrm>
        </p:grpSpPr>
        <p:sp>
          <p:nvSpPr>
            <p:cNvPr id="139" name="Line 398">
              <a:extLst>
                <a:ext uri="{FF2B5EF4-FFF2-40B4-BE49-F238E27FC236}">
                  <a16:creationId xmlns:a16="http://schemas.microsoft.com/office/drawing/2014/main" id="{8C735F87-E016-4868-96DF-B53D88BB6976}"/>
                </a:ext>
              </a:extLst>
            </p:cNvPr>
            <p:cNvSpPr>
              <a:spLocks noChangeShapeType="1"/>
            </p:cNvSpPr>
            <p:nvPr/>
          </p:nvSpPr>
          <p:spPr bwMode="auto">
            <a:xfrm>
              <a:off x="3360" y="1776"/>
              <a:ext cx="336"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0" name="Text Box 433">
              <a:extLst>
                <a:ext uri="{FF2B5EF4-FFF2-40B4-BE49-F238E27FC236}">
                  <a16:creationId xmlns:a16="http://schemas.microsoft.com/office/drawing/2014/main" id="{CE5F3590-6B0D-45AB-AFC2-E8A802A82A53}"/>
                </a:ext>
              </a:extLst>
            </p:cNvPr>
            <p:cNvSpPr txBox="1">
              <a:spLocks noChangeArrowheads="1"/>
            </p:cNvSpPr>
            <p:nvPr/>
          </p:nvSpPr>
          <p:spPr bwMode="auto">
            <a:xfrm>
              <a:off x="3696" y="1776"/>
              <a:ext cx="960"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GB" altLang="en-US" sz="1000">
                  <a:latin typeface="Century Gothic" panose="020B0502020202020204" pitchFamily="34" charset="0"/>
                </a:rPr>
                <a:t>Uses:</a:t>
              </a:r>
            </a:p>
            <a:p>
              <a:pPr eaLnBrk="1" hangingPunct="1"/>
              <a:r>
                <a:rPr lang="en-US" altLang="en-US" sz="1000" b="1">
                  <a:latin typeface="Century Gothic" panose="020B0502020202020204" pitchFamily="34" charset="0"/>
                </a:rPr>
                <a:t>Electrical Fittings</a:t>
              </a:r>
            </a:p>
            <a:p>
              <a:pPr eaLnBrk="1" hangingPunct="1"/>
              <a:r>
                <a:rPr lang="en-US" altLang="en-US" sz="1000" b="1">
                  <a:latin typeface="Century Gothic" panose="020B0502020202020204" pitchFamily="34" charset="0"/>
                </a:rPr>
                <a:t>Camera Cases</a:t>
              </a:r>
            </a:p>
            <a:p>
              <a:pPr eaLnBrk="1" hangingPunct="1"/>
              <a:r>
                <a:rPr lang="en-US" altLang="en-US" sz="1000" b="1">
                  <a:latin typeface="Century Gothic" panose="020B0502020202020204" pitchFamily="34" charset="0"/>
                </a:rPr>
                <a:t>Handles</a:t>
              </a:r>
            </a:p>
            <a:p>
              <a:pPr eaLnBrk="1" hangingPunct="1"/>
              <a:r>
                <a:rPr lang="en-US" altLang="en-US" sz="1000" b="1">
                  <a:latin typeface="Century Gothic" panose="020B0502020202020204" pitchFamily="34" charset="0"/>
                </a:rPr>
                <a:t>Car bodies etc.</a:t>
              </a:r>
              <a:endParaRPr lang="en-GB" altLang="en-US" sz="1000" b="1">
                <a:latin typeface="Century Gothic" panose="020B0502020202020204" pitchFamily="34" charset="0"/>
              </a:endParaRPr>
            </a:p>
          </p:txBody>
        </p:sp>
      </p:grpSp>
    </p:spTree>
    <p:extLst>
      <p:ext uri="{BB962C8B-B14F-4D97-AF65-F5344CB8AC3E}">
        <p14:creationId xmlns:p14="http://schemas.microsoft.com/office/powerpoint/2010/main" val="222947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2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3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9E4C68A-A4A9-48A4-9FF2-D2896B1EA0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
        <p:nvSpPr>
          <p:cNvPr id="22" name="Rectangle 21">
            <a:extLst>
              <a:ext uri="{FF2B5EF4-FFF2-40B4-BE49-F238E27FC236}">
                <a16:creationId xmlns:a16="http://schemas.microsoft.com/office/drawing/2014/main" id="{E2B9AEA5-52CB-49A6-AF8A-33502F291B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
        <p:nvSpPr>
          <p:cNvPr id="4" name="Title 3"/>
          <p:cNvSpPr>
            <a:spLocks noGrp="1"/>
          </p:cNvSpPr>
          <p:nvPr>
            <p:ph type="title"/>
          </p:nvPr>
        </p:nvSpPr>
        <p:spPr>
          <a:xfrm>
            <a:off x="0" y="260648"/>
            <a:ext cx="3490722" cy="1800199"/>
          </a:xfrm>
        </p:spPr>
        <p:txBody>
          <a:bodyPr numCol="1">
            <a:normAutofit/>
          </a:bodyPr>
          <a:lstStyle/>
          <a:p>
            <a:pPr algn="r"/>
            <a:r>
              <a:rPr lang="en-GB" sz="3600" b="1" dirty="0" smtClean="0">
                <a:solidFill>
                  <a:srgbClr val="FFFFFF"/>
                </a:solidFill>
              </a:rPr>
              <a:t>Past paper question</a:t>
            </a:r>
            <a:endParaRPr lang="en-GB" sz="3600" dirty="0">
              <a:solidFill>
                <a:srgbClr val="FFFFFF"/>
              </a:solidFill>
            </a:endParaRPr>
          </a:p>
        </p:txBody>
      </p:sp>
      <p:sp>
        <p:nvSpPr>
          <p:cNvPr id="5" name="Content Placeholder 4"/>
          <p:cNvSpPr>
            <a:spLocks noGrp="1"/>
          </p:cNvSpPr>
          <p:nvPr>
            <p:ph idx="1"/>
          </p:nvPr>
        </p:nvSpPr>
        <p:spPr>
          <a:xfrm>
            <a:off x="3635896" y="3416329"/>
            <a:ext cx="5328592" cy="588736"/>
          </a:xfrm>
        </p:spPr>
        <p:txBody>
          <a:bodyPr numCol="1">
            <a:noAutofit/>
          </a:bodyPr>
          <a:lstStyle/>
          <a:p>
            <a:pPr marL="0" indent="0">
              <a:spcBef>
                <a:spcPct val="50000"/>
              </a:spcBef>
              <a:buNone/>
            </a:pPr>
            <a:r>
              <a:rPr lang="en-GB" dirty="0"/>
              <a:t>Justify the use of the materials used in the production of </a:t>
            </a:r>
            <a:r>
              <a:rPr lang="en-GB" dirty="0" smtClean="0"/>
              <a:t>the chair. (4 marks)</a:t>
            </a:r>
            <a:endParaRPr lang="en-GB" dirty="0"/>
          </a:p>
        </p:txBody>
      </p:sp>
      <p:pic>
        <p:nvPicPr>
          <p:cNvPr id="2" name="Picture 1"/>
          <p:cNvPicPr>
            <a:picLocks noChangeAspect="1"/>
          </p:cNvPicPr>
          <p:nvPr/>
        </p:nvPicPr>
        <p:blipFill rotWithShape="1">
          <a:blip r:embed="rId3"/>
          <a:srcRect l="18343" t="21259" r="19287" b="13420"/>
          <a:stretch/>
        </p:blipFill>
        <p:spPr>
          <a:xfrm>
            <a:off x="3653206" y="260648"/>
            <a:ext cx="5095257" cy="2895033"/>
          </a:xfrm>
          <a:prstGeom prst="rect">
            <a:avLst/>
          </a:prstGeom>
        </p:spPr>
      </p:pic>
      <p:pic>
        <p:nvPicPr>
          <p:cNvPr id="6" name="Picture 5"/>
          <p:cNvPicPr>
            <a:picLocks noChangeAspect="1"/>
          </p:cNvPicPr>
          <p:nvPr/>
        </p:nvPicPr>
        <p:blipFill>
          <a:blip r:embed="rId4"/>
          <a:stretch>
            <a:fillRect/>
          </a:stretch>
        </p:blipFill>
        <p:spPr>
          <a:xfrm>
            <a:off x="3653206" y="4077072"/>
            <a:ext cx="3524250" cy="2333625"/>
          </a:xfrm>
          <a:prstGeom prst="rect">
            <a:avLst/>
          </a:prstGeom>
        </p:spPr>
      </p:pic>
    </p:spTree>
    <p:extLst>
      <p:ext uri="{BB962C8B-B14F-4D97-AF65-F5344CB8AC3E}">
        <p14:creationId xmlns:p14="http://schemas.microsoft.com/office/powerpoint/2010/main" val="9196529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9E4C68A-A4A9-48A4-9FF2-D2896B1EA0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
        <p:nvSpPr>
          <p:cNvPr id="22" name="Rectangle 21">
            <a:extLst>
              <a:ext uri="{FF2B5EF4-FFF2-40B4-BE49-F238E27FC236}">
                <a16:creationId xmlns:a16="http://schemas.microsoft.com/office/drawing/2014/main" id="{E2B9AEA5-52CB-49A6-AF8A-33502F291B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
        <p:nvSpPr>
          <p:cNvPr id="4" name="Title 3"/>
          <p:cNvSpPr>
            <a:spLocks noGrp="1"/>
          </p:cNvSpPr>
          <p:nvPr>
            <p:ph type="title"/>
          </p:nvPr>
        </p:nvSpPr>
        <p:spPr>
          <a:xfrm>
            <a:off x="0" y="260648"/>
            <a:ext cx="3490722" cy="1800199"/>
          </a:xfrm>
        </p:spPr>
        <p:txBody>
          <a:bodyPr numCol="1">
            <a:normAutofit/>
          </a:bodyPr>
          <a:lstStyle/>
          <a:p>
            <a:pPr algn="r"/>
            <a:r>
              <a:rPr lang="en-GB" sz="3600" b="1" dirty="0" smtClean="0">
                <a:solidFill>
                  <a:srgbClr val="FFFFFF"/>
                </a:solidFill>
              </a:rPr>
              <a:t>Past paper question</a:t>
            </a:r>
            <a:endParaRPr lang="en-GB" sz="3600" dirty="0">
              <a:solidFill>
                <a:srgbClr val="FFFFFF"/>
              </a:solidFill>
            </a:endParaRPr>
          </a:p>
        </p:txBody>
      </p:sp>
      <p:sp>
        <p:nvSpPr>
          <p:cNvPr id="7" name="Content Placeholder 4"/>
          <p:cNvSpPr txBox="1">
            <a:spLocks/>
          </p:cNvSpPr>
          <p:nvPr/>
        </p:nvSpPr>
        <p:spPr>
          <a:xfrm>
            <a:off x="3815408" y="289248"/>
            <a:ext cx="5328592" cy="6164088"/>
          </a:xfrm>
          <a:prstGeom prst="rect">
            <a:avLst/>
          </a:prstGeom>
        </p:spPr>
        <p:txBody>
          <a:bodyPr vert="horz" lIns="45720" tIns="45720" rIns="45720" bIns="45720" numCol="1"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lnSpc>
                <a:spcPct val="100000"/>
              </a:lnSpc>
              <a:spcBef>
                <a:spcPts val="0"/>
              </a:spcBef>
              <a:spcAft>
                <a:spcPts val="0"/>
              </a:spcAft>
              <a:buNone/>
            </a:pPr>
            <a:r>
              <a:rPr lang="en-GB" sz="1700" dirty="0"/>
              <a:t>Statements which identify issues such as:</a:t>
            </a:r>
          </a:p>
          <a:p>
            <a:pPr marL="0" indent="0">
              <a:lnSpc>
                <a:spcPct val="100000"/>
              </a:lnSpc>
              <a:spcBef>
                <a:spcPts val="0"/>
              </a:spcBef>
              <a:spcAft>
                <a:spcPts val="0"/>
              </a:spcAft>
              <a:buNone/>
            </a:pPr>
            <a:r>
              <a:rPr lang="en-GB" sz="1700" dirty="0"/>
              <a:t>• durability of material</a:t>
            </a:r>
          </a:p>
          <a:p>
            <a:pPr marL="0" indent="0">
              <a:lnSpc>
                <a:spcPct val="100000"/>
              </a:lnSpc>
              <a:spcBef>
                <a:spcPts val="0"/>
              </a:spcBef>
              <a:spcAft>
                <a:spcPts val="0"/>
              </a:spcAft>
              <a:buNone/>
            </a:pPr>
            <a:r>
              <a:rPr lang="en-GB" sz="1700" dirty="0"/>
              <a:t>• strength issues</a:t>
            </a:r>
          </a:p>
          <a:p>
            <a:pPr marL="0" indent="0">
              <a:lnSpc>
                <a:spcPct val="100000"/>
              </a:lnSpc>
              <a:spcBef>
                <a:spcPts val="0"/>
              </a:spcBef>
              <a:spcAft>
                <a:spcPts val="0"/>
              </a:spcAft>
              <a:buNone/>
            </a:pPr>
            <a:r>
              <a:rPr lang="en-GB" sz="1700" dirty="0"/>
              <a:t>• safety</a:t>
            </a:r>
          </a:p>
          <a:p>
            <a:pPr marL="0" indent="0">
              <a:lnSpc>
                <a:spcPct val="100000"/>
              </a:lnSpc>
              <a:spcBef>
                <a:spcPts val="0"/>
              </a:spcBef>
              <a:spcAft>
                <a:spcPts val="0"/>
              </a:spcAft>
              <a:buNone/>
            </a:pPr>
            <a:r>
              <a:rPr lang="en-GB" sz="1700" dirty="0"/>
              <a:t>• suitability for production methods</a:t>
            </a:r>
          </a:p>
          <a:p>
            <a:pPr marL="0" indent="0">
              <a:lnSpc>
                <a:spcPct val="100000"/>
              </a:lnSpc>
              <a:spcBef>
                <a:spcPts val="0"/>
              </a:spcBef>
              <a:spcAft>
                <a:spcPts val="0"/>
              </a:spcAft>
              <a:buNone/>
            </a:pPr>
            <a:r>
              <a:rPr lang="en-GB" sz="1700" dirty="0"/>
              <a:t>• aesthetic properties</a:t>
            </a:r>
          </a:p>
          <a:p>
            <a:pPr marL="0" indent="0">
              <a:lnSpc>
                <a:spcPct val="100000"/>
              </a:lnSpc>
              <a:spcBef>
                <a:spcPts val="0"/>
              </a:spcBef>
              <a:spcAft>
                <a:spcPts val="0"/>
              </a:spcAft>
              <a:buNone/>
            </a:pPr>
            <a:r>
              <a:rPr lang="en-GB" sz="1700" dirty="0"/>
              <a:t>• weather proof</a:t>
            </a:r>
          </a:p>
          <a:p>
            <a:pPr marL="0" indent="0">
              <a:lnSpc>
                <a:spcPct val="100000"/>
              </a:lnSpc>
              <a:spcBef>
                <a:spcPts val="0"/>
              </a:spcBef>
              <a:spcAft>
                <a:spcPts val="0"/>
              </a:spcAft>
              <a:buNone/>
            </a:pPr>
            <a:r>
              <a:rPr lang="en-GB" sz="1700" dirty="0"/>
              <a:t>• ease of clean/ hygiene (Beluga chair)</a:t>
            </a:r>
          </a:p>
          <a:p>
            <a:pPr marL="0" indent="0">
              <a:lnSpc>
                <a:spcPct val="100000"/>
              </a:lnSpc>
              <a:spcBef>
                <a:spcPts val="0"/>
              </a:spcBef>
              <a:spcAft>
                <a:spcPts val="0"/>
              </a:spcAft>
              <a:buNone/>
            </a:pPr>
            <a:r>
              <a:rPr lang="en-GB" sz="1700" dirty="0"/>
              <a:t>• re-cycling</a:t>
            </a:r>
          </a:p>
          <a:p>
            <a:pPr marL="0" indent="0">
              <a:lnSpc>
                <a:spcPct val="100000"/>
              </a:lnSpc>
              <a:spcBef>
                <a:spcPts val="0"/>
              </a:spcBef>
              <a:spcAft>
                <a:spcPts val="0"/>
              </a:spcAft>
              <a:buNone/>
            </a:pPr>
            <a:r>
              <a:rPr lang="en-GB" sz="1700" dirty="0"/>
              <a:t>• form of material </a:t>
            </a:r>
            <a:r>
              <a:rPr lang="en-GB" sz="1700" dirty="0" err="1"/>
              <a:t>eg</a:t>
            </a:r>
            <a:r>
              <a:rPr lang="en-GB" sz="1700" dirty="0"/>
              <a:t> tube – lightweight</a:t>
            </a:r>
          </a:p>
          <a:p>
            <a:pPr marL="0" indent="0">
              <a:lnSpc>
                <a:spcPct val="100000"/>
              </a:lnSpc>
              <a:spcBef>
                <a:spcPts val="0"/>
              </a:spcBef>
              <a:spcAft>
                <a:spcPts val="0"/>
              </a:spcAft>
              <a:buNone/>
            </a:pPr>
            <a:r>
              <a:rPr lang="en-GB" sz="1700" dirty="0"/>
              <a:t>• any other suitable statement</a:t>
            </a:r>
          </a:p>
          <a:p>
            <a:pPr marL="0" indent="0">
              <a:lnSpc>
                <a:spcPct val="100000"/>
              </a:lnSpc>
              <a:spcBef>
                <a:spcPts val="0"/>
              </a:spcBef>
              <a:spcAft>
                <a:spcPts val="0"/>
              </a:spcAft>
              <a:buNone/>
            </a:pPr>
            <a:r>
              <a:rPr lang="en-GB" sz="1700" dirty="0"/>
              <a:t>Statements could include:</a:t>
            </a:r>
          </a:p>
          <a:p>
            <a:pPr marL="0" indent="0">
              <a:lnSpc>
                <a:spcPct val="100000"/>
              </a:lnSpc>
              <a:spcBef>
                <a:spcPts val="0"/>
              </a:spcBef>
              <a:spcAft>
                <a:spcPts val="0"/>
              </a:spcAft>
              <a:buNone/>
            </a:pPr>
            <a:r>
              <a:rPr lang="en-GB" sz="1700" dirty="0"/>
              <a:t>‘The unit cost of chair two is very cheap because the materials used are</a:t>
            </a:r>
          </a:p>
          <a:p>
            <a:pPr marL="0" indent="0">
              <a:lnSpc>
                <a:spcPct val="100000"/>
              </a:lnSpc>
              <a:spcBef>
                <a:spcPts val="0"/>
              </a:spcBef>
              <a:spcAft>
                <a:spcPts val="0"/>
              </a:spcAft>
              <a:buNone/>
            </a:pPr>
            <a:r>
              <a:rPr lang="en-GB" sz="1700" dirty="0"/>
              <a:t>easily mass produced by injection moulding.’ (Worth 1 mark)</a:t>
            </a:r>
          </a:p>
          <a:p>
            <a:pPr marL="0" indent="0">
              <a:lnSpc>
                <a:spcPct val="100000"/>
              </a:lnSpc>
              <a:spcBef>
                <a:spcPts val="0"/>
              </a:spcBef>
              <a:spcAft>
                <a:spcPts val="0"/>
              </a:spcAft>
              <a:buNone/>
            </a:pPr>
            <a:r>
              <a:rPr lang="en-GB" sz="1700" dirty="0"/>
              <a:t>‘The style of the chair would be aimed at a market that likes stylish,</a:t>
            </a:r>
          </a:p>
          <a:p>
            <a:pPr marL="0" indent="0">
              <a:lnSpc>
                <a:spcPct val="100000"/>
              </a:lnSpc>
              <a:spcBef>
                <a:spcPts val="0"/>
              </a:spcBef>
              <a:spcAft>
                <a:spcPts val="0"/>
              </a:spcAft>
              <a:buNone/>
            </a:pPr>
            <a:r>
              <a:rPr lang="en-GB" sz="1700" dirty="0"/>
              <a:t>colourful designs. Colours can easily be changed to suit market trends</a:t>
            </a:r>
          </a:p>
          <a:p>
            <a:pPr marL="0" indent="0">
              <a:lnSpc>
                <a:spcPct val="100000"/>
              </a:lnSpc>
              <a:spcBef>
                <a:spcPts val="0"/>
              </a:spcBef>
              <a:spcAft>
                <a:spcPts val="0"/>
              </a:spcAft>
              <a:buNone/>
            </a:pPr>
            <a:r>
              <a:rPr lang="en-GB" sz="1700" dirty="0"/>
              <a:t>and fashions.’ (Worth 2 marks)</a:t>
            </a:r>
          </a:p>
          <a:p>
            <a:pPr marL="0" indent="0">
              <a:lnSpc>
                <a:spcPct val="100000"/>
              </a:lnSpc>
              <a:spcBef>
                <a:spcPts val="0"/>
              </a:spcBef>
              <a:spcAft>
                <a:spcPts val="0"/>
              </a:spcAft>
              <a:buNone/>
            </a:pPr>
            <a:r>
              <a:rPr lang="en-GB" sz="1700" dirty="0"/>
              <a:t>‘In chair one steel tubing was used because it is cheap, strong and</a:t>
            </a:r>
          </a:p>
          <a:p>
            <a:pPr marL="0" indent="0">
              <a:lnSpc>
                <a:spcPct val="100000"/>
              </a:lnSpc>
              <a:spcBef>
                <a:spcPts val="0"/>
              </a:spcBef>
              <a:spcAft>
                <a:spcPts val="0"/>
              </a:spcAft>
              <a:buNone/>
            </a:pPr>
            <a:r>
              <a:rPr lang="en-GB" sz="1700" dirty="0"/>
              <a:t>lightweight.’ (Worth 1 mark)</a:t>
            </a:r>
          </a:p>
        </p:txBody>
      </p:sp>
    </p:spTree>
    <p:extLst>
      <p:ext uri="{BB962C8B-B14F-4D97-AF65-F5344CB8AC3E}">
        <p14:creationId xmlns:p14="http://schemas.microsoft.com/office/powerpoint/2010/main" val="38205532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9E4C68A-A4A9-48A4-9FF2-D2896B1EA0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2B9AEA5-52CB-49A6-AF8A-33502F291B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23591" y="804333"/>
            <a:ext cx="2543925" cy="824467"/>
          </a:xfrm>
        </p:spPr>
        <p:txBody>
          <a:bodyPr>
            <a:normAutofit fontScale="90000"/>
          </a:bodyPr>
          <a:lstStyle/>
          <a:p>
            <a:pPr algn="r"/>
            <a:r>
              <a:rPr lang="en-GB" sz="4800" dirty="0" smtClean="0">
                <a:solidFill>
                  <a:srgbClr val="FFFFFF"/>
                </a:solidFill>
              </a:rPr>
              <a:t>How are plastics made?</a:t>
            </a:r>
            <a:endParaRPr lang="en-GB" sz="4800" dirty="0">
              <a:solidFill>
                <a:srgbClr val="FFFFFF"/>
              </a:solidFill>
            </a:endParaRPr>
          </a:p>
        </p:txBody>
      </p:sp>
      <p:sp>
        <p:nvSpPr>
          <p:cNvPr id="10" name="Content Placeholder 1"/>
          <p:cNvSpPr txBox="1">
            <a:spLocks/>
          </p:cNvSpPr>
          <p:nvPr/>
        </p:nvSpPr>
        <p:spPr>
          <a:xfrm>
            <a:off x="4427984" y="435777"/>
            <a:ext cx="4716016" cy="1409047"/>
          </a:xfrm>
          <a:prstGeom prst="rect">
            <a:avLst/>
          </a:prstGeom>
        </p:spPr>
        <p:txBody>
          <a:bodyPr vert="horz" lIns="45720" tIns="45720" rIns="45720" bIns="45720" rtlCol="0" anchor="ct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spcBef>
                <a:spcPct val="50000"/>
              </a:spcBef>
              <a:buNone/>
            </a:pPr>
            <a:r>
              <a:rPr lang="en-GB" dirty="0"/>
              <a:t>It starts with raw materials, such as natural gas, oil or plants, refined into ethane and propane.</a:t>
            </a:r>
            <a:endParaRPr lang="en-GB" dirty="0" smtClean="0"/>
          </a:p>
        </p:txBody>
      </p:sp>
      <p:sp>
        <p:nvSpPr>
          <p:cNvPr id="2" name="Rectangle 1"/>
          <p:cNvSpPr/>
          <p:nvPr/>
        </p:nvSpPr>
        <p:spPr>
          <a:xfrm>
            <a:off x="3708016" y="678635"/>
            <a:ext cx="566181"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1</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9" name="Content Placeholder 1"/>
          <p:cNvSpPr txBox="1">
            <a:spLocks/>
          </p:cNvSpPr>
          <p:nvPr/>
        </p:nvSpPr>
        <p:spPr>
          <a:xfrm>
            <a:off x="4427984" y="2521159"/>
            <a:ext cx="4716016" cy="1409047"/>
          </a:xfrm>
          <a:prstGeom prst="rect">
            <a:avLst/>
          </a:prstGeom>
        </p:spPr>
        <p:txBody>
          <a:bodyPr vert="horz" lIns="45720" tIns="45720" rIns="45720" bIns="45720" rtlCol="0" anchor="ct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spcBef>
                <a:spcPct val="50000"/>
              </a:spcBef>
              <a:buNone/>
            </a:pPr>
            <a:r>
              <a:rPr lang="en-GB" dirty="0"/>
              <a:t>Ethane and propane are treated with high heat, in a process known as cracking. This is how they’re converted into monomers such as ethylene and propylene.</a:t>
            </a:r>
          </a:p>
          <a:p>
            <a:pPr marL="0" indent="0">
              <a:spcBef>
                <a:spcPct val="50000"/>
              </a:spcBef>
              <a:buNone/>
            </a:pPr>
            <a:endParaRPr lang="en-GB" dirty="0"/>
          </a:p>
        </p:txBody>
      </p:sp>
      <p:sp>
        <p:nvSpPr>
          <p:cNvPr id="11" name="Rectangle 10"/>
          <p:cNvSpPr/>
          <p:nvPr/>
        </p:nvSpPr>
        <p:spPr>
          <a:xfrm>
            <a:off x="3708016" y="2521159"/>
            <a:ext cx="566181"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2</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3" name="Content Placeholder 1"/>
          <p:cNvSpPr txBox="1">
            <a:spLocks/>
          </p:cNvSpPr>
          <p:nvPr/>
        </p:nvSpPr>
        <p:spPr>
          <a:xfrm>
            <a:off x="4427984" y="4363683"/>
            <a:ext cx="4716016" cy="1409047"/>
          </a:xfrm>
          <a:prstGeom prst="rect">
            <a:avLst/>
          </a:prstGeom>
        </p:spPr>
        <p:txBody>
          <a:bodyPr vert="horz" lIns="45720" tIns="45720" rIns="45720" bIns="45720" rtlCol="0" anchor="ct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spcBef>
                <a:spcPct val="50000"/>
              </a:spcBef>
              <a:buNone/>
            </a:pPr>
            <a:r>
              <a:rPr lang="en-GB" dirty="0"/>
              <a:t>The monomers ethylene and propylene are combined with a catalyst to create a polymer “fluff,” which looks like powdered laundry detergent.</a:t>
            </a:r>
          </a:p>
          <a:p>
            <a:pPr marL="0" indent="0">
              <a:spcBef>
                <a:spcPct val="50000"/>
              </a:spcBef>
              <a:buNone/>
            </a:pPr>
            <a:endParaRPr lang="en-GB" dirty="0"/>
          </a:p>
        </p:txBody>
      </p:sp>
      <p:sp>
        <p:nvSpPr>
          <p:cNvPr id="14" name="Rectangle 13"/>
          <p:cNvSpPr/>
          <p:nvPr/>
        </p:nvSpPr>
        <p:spPr>
          <a:xfrm>
            <a:off x="3708016" y="4363683"/>
            <a:ext cx="566181"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3</a:t>
            </a:r>
            <a:endParaRPr lang="en-US" sz="5400" b="0" cap="none" spc="0" dirty="0">
              <a:ln w="0"/>
              <a:solidFill>
                <a:schemeClr val="tx1"/>
              </a:solidFill>
              <a:effectLst>
                <a:outerShdw blurRad="38100" dist="19050" dir="2700000" algn="tl" rotWithShape="0">
                  <a:schemeClr val="dk1">
                    <a:alpha val="40000"/>
                  </a:schemeClr>
                </a:outerShdw>
              </a:effectLst>
            </a:endParaRPr>
          </a:p>
        </p:txBody>
      </p:sp>
      <p:pic>
        <p:nvPicPr>
          <p:cNvPr id="3" name="Picture 2"/>
          <p:cNvPicPr>
            <a:picLocks noChangeAspect="1"/>
          </p:cNvPicPr>
          <p:nvPr/>
        </p:nvPicPr>
        <p:blipFill rotWithShape="1">
          <a:blip r:embed="rId2"/>
          <a:srcRect l="15508" t="26266" r="15508" b="12201"/>
          <a:stretch/>
        </p:blipFill>
        <p:spPr>
          <a:xfrm>
            <a:off x="0" y="3526866"/>
            <a:ext cx="3490722" cy="1673634"/>
          </a:xfrm>
          <a:prstGeom prst="rect">
            <a:avLst/>
          </a:prstGeom>
        </p:spPr>
      </p:pic>
      <p:grpSp>
        <p:nvGrpSpPr>
          <p:cNvPr id="7" name="Group 6"/>
          <p:cNvGrpSpPr/>
          <p:nvPr/>
        </p:nvGrpSpPr>
        <p:grpSpPr>
          <a:xfrm>
            <a:off x="1" y="5272219"/>
            <a:ext cx="3490722" cy="1603202"/>
            <a:chOff x="385765" y="1425482"/>
            <a:chExt cx="7894647" cy="3625815"/>
          </a:xfrm>
        </p:grpSpPr>
        <p:pic>
          <p:nvPicPr>
            <p:cNvPr id="5" name="Picture 4"/>
            <p:cNvPicPr>
              <a:picLocks noChangeAspect="1"/>
            </p:cNvPicPr>
            <p:nvPr/>
          </p:nvPicPr>
          <p:blipFill rotWithShape="1">
            <a:blip r:embed="rId3"/>
            <a:srcRect l="35825" t="35935" r="38660" b="20112"/>
            <a:stretch/>
          </p:blipFill>
          <p:spPr>
            <a:xfrm>
              <a:off x="385765" y="1425482"/>
              <a:ext cx="3888432" cy="3600400"/>
            </a:xfrm>
            <a:prstGeom prst="rect">
              <a:avLst/>
            </a:prstGeom>
          </p:spPr>
        </p:pic>
        <p:pic>
          <p:nvPicPr>
            <p:cNvPr id="6" name="Picture 5"/>
            <p:cNvPicPr>
              <a:picLocks noChangeAspect="1"/>
            </p:cNvPicPr>
            <p:nvPr/>
          </p:nvPicPr>
          <p:blipFill rotWithShape="1">
            <a:blip r:embed="rId4"/>
            <a:srcRect l="30156" t="34177" r="45747" b="23627"/>
            <a:stretch/>
          </p:blipFill>
          <p:spPr>
            <a:xfrm>
              <a:off x="4427984" y="1425482"/>
              <a:ext cx="3852428" cy="3625815"/>
            </a:xfrm>
            <a:prstGeom prst="rect">
              <a:avLst/>
            </a:prstGeom>
          </p:spPr>
        </p:pic>
      </p:grpSp>
    </p:spTree>
    <p:extLst>
      <p:ext uri="{BB962C8B-B14F-4D97-AF65-F5344CB8AC3E}">
        <p14:creationId xmlns:p14="http://schemas.microsoft.com/office/powerpoint/2010/main" val="8194206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9E4C68A-A4A9-48A4-9FF2-D2896B1EA0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
        <p:nvSpPr>
          <p:cNvPr id="22" name="Rectangle 21">
            <a:extLst>
              <a:ext uri="{FF2B5EF4-FFF2-40B4-BE49-F238E27FC236}">
                <a16:creationId xmlns:a16="http://schemas.microsoft.com/office/drawing/2014/main" id="{E2B9AEA5-52CB-49A6-AF8A-33502F291B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
        <p:nvSpPr>
          <p:cNvPr id="4" name="Title 3"/>
          <p:cNvSpPr>
            <a:spLocks noGrp="1"/>
          </p:cNvSpPr>
          <p:nvPr>
            <p:ph type="title"/>
          </p:nvPr>
        </p:nvSpPr>
        <p:spPr>
          <a:xfrm>
            <a:off x="0" y="260648"/>
            <a:ext cx="3490722" cy="1800199"/>
          </a:xfrm>
        </p:spPr>
        <p:txBody>
          <a:bodyPr numCol="1">
            <a:normAutofit/>
          </a:bodyPr>
          <a:lstStyle/>
          <a:p>
            <a:pPr algn="r"/>
            <a:r>
              <a:rPr lang="en-GB" sz="3600" b="1" dirty="0" smtClean="0">
                <a:solidFill>
                  <a:srgbClr val="FFFFFF"/>
                </a:solidFill>
              </a:rPr>
              <a:t>Past paper question</a:t>
            </a:r>
            <a:endParaRPr lang="en-GB" sz="3600" dirty="0">
              <a:solidFill>
                <a:srgbClr val="FFFFFF"/>
              </a:solidFill>
            </a:endParaRPr>
          </a:p>
        </p:txBody>
      </p:sp>
      <p:sp>
        <p:nvSpPr>
          <p:cNvPr id="5" name="Content Placeholder 4"/>
          <p:cNvSpPr>
            <a:spLocks noGrp="1"/>
          </p:cNvSpPr>
          <p:nvPr>
            <p:ph idx="1"/>
          </p:nvPr>
        </p:nvSpPr>
        <p:spPr>
          <a:xfrm>
            <a:off x="3704684" y="4005064"/>
            <a:ext cx="5328592" cy="588736"/>
          </a:xfrm>
        </p:spPr>
        <p:txBody>
          <a:bodyPr numCol="1">
            <a:noAutofit/>
          </a:bodyPr>
          <a:lstStyle/>
          <a:p>
            <a:pPr marL="0" indent="0">
              <a:spcBef>
                <a:spcPct val="50000"/>
              </a:spcBef>
              <a:buNone/>
            </a:pPr>
            <a:r>
              <a:rPr lang="en-GB" dirty="0"/>
              <a:t>Justify the use of the materials used in the production </a:t>
            </a:r>
            <a:r>
              <a:rPr lang="en-GB" dirty="0" smtClean="0"/>
              <a:t>of the coat racks. (4 marks</a:t>
            </a:r>
            <a:r>
              <a:rPr lang="en-GB" dirty="0" smtClean="0"/>
              <a:t>)</a:t>
            </a:r>
          </a:p>
          <a:p>
            <a:pPr marL="0" indent="0">
              <a:spcBef>
                <a:spcPct val="50000"/>
              </a:spcBef>
              <a:buNone/>
            </a:pPr>
            <a:r>
              <a:rPr lang="en-GB" dirty="0" smtClean="0"/>
              <a:t>You should use the data book and </a:t>
            </a:r>
            <a:r>
              <a:rPr lang="en-GB" dirty="0" err="1" smtClean="0"/>
              <a:t>Powerpoint</a:t>
            </a:r>
            <a:r>
              <a:rPr lang="en-GB" dirty="0" smtClean="0"/>
              <a:t> on Microsoft Teams to help with your answer.</a:t>
            </a:r>
            <a:endParaRPr lang="en-GB" dirty="0"/>
          </a:p>
        </p:txBody>
      </p:sp>
      <p:pic>
        <p:nvPicPr>
          <p:cNvPr id="2" name="Picture 1"/>
          <p:cNvPicPr>
            <a:picLocks noChangeAspect="1"/>
          </p:cNvPicPr>
          <p:nvPr/>
        </p:nvPicPr>
        <p:blipFill>
          <a:blip r:embed="rId3"/>
          <a:stretch>
            <a:fillRect/>
          </a:stretch>
        </p:blipFill>
        <p:spPr>
          <a:xfrm>
            <a:off x="3613551" y="384447"/>
            <a:ext cx="5419725" cy="3352800"/>
          </a:xfrm>
          <a:prstGeom prst="rect">
            <a:avLst/>
          </a:prstGeom>
        </p:spPr>
      </p:pic>
    </p:spTree>
    <p:extLst>
      <p:ext uri="{BB962C8B-B14F-4D97-AF65-F5344CB8AC3E}">
        <p14:creationId xmlns:p14="http://schemas.microsoft.com/office/powerpoint/2010/main" val="11909675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9E4C68A-A4A9-48A4-9FF2-D2896B1EA0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
        <p:nvSpPr>
          <p:cNvPr id="22" name="Rectangle 21">
            <a:extLst>
              <a:ext uri="{FF2B5EF4-FFF2-40B4-BE49-F238E27FC236}">
                <a16:creationId xmlns:a16="http://schemas.microsoft.com/office/drawing/2014/main" id="{E2B9AEA5-52CB-49A6-AF8A-33502F291B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
        <p:nvSpPr>
          <p:cNvPr id="4" name="Title 3"/>
          <p:cNvSpPr>
            <a:spLocks noGrp="1"/>
          </p:cNvSpPr>
          <p:nvPr>
            <p:ph type="title"/>
          </p:nvPr>
        </p:nvSpPr>
        <p:spPr>
          <a:xfrm>
            <a:off x="0" y="260648"/>
            <a:ext cx="3490722" cy="1800199"/>
          </a:xfrm>
        </p:spPr>
        <p:txBody>
          <a:bodyPr numCol="1">
            <a:normAutofit/>
          </a:bodyPr>
          <a:lstStyle/>
          <a:p>
            <a:pPr algn="r"/>
            <a:r>
              <a:rPr lang="en-GB" sz="3600" b="1" dirty="0" smtClean="0">
                <a:solidFill>
                  <a:srgbClr val="FFFFFF"/>
                </a:solidFill>
              </a:rPr>
              <a:t>Past paper question</a:t>
            </a:r>
            <a:endParaRPr lang="en-GB" sz="3600" dirty="0">
              <a:solidFill>
                <a:srgbClr val="FFFFFF"/>
              </a:solidFill>
            </a:endParaRPr>
          </a:p>
        </p:txBody>
      </p:sp>
      <p:sp>
        <p:nvSpPr>
          <p:cNvPr id="7" name="Content Placeholder 4"/>
          <p:cNvSpPr txBox="1">
            <a:spLocks/>
          </p:cNvSpPr>
          <p:nvPr/>
        </p:nvSpPr>
        <p:spPr>
          <a:xfrm>
            <a:off x="3815408" y="289248"/>
            <a:ext cx="5328592" cy="6164088"/>
          </a:xfrm>
          <a:prstGeom prst="rect">
            <a:avLst/>
          </a:prstGeom>
        </p:spPr>
        <p:txBody>
          <a:bodyPr vert="horz" lIns="45720" tIns="45720" rIns="45720" bIns="45720" numCol="1"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lnSpc>
                <a:spcPct val="100000"/>
              </a:lnSpc>
              <a:spcBef>
                <a:spcPts val="0"/>
              </a:spcBef>
              <a:spcAft>
                <a:spcPts val="0"/>
              </a:spcAft>
              <a:buNone/>
            </a:pPr>
            <a:r>
              <a:rPr lang="en-GB" sz="1700" dirty="0"/>
              <a:t>Statements which identify issues such as:</a:t>
            </a:r>
          </a:p>
          <a:p>
            <a:pPr marL="0" indent="0">
              <a:lnSpc>
                <a:spcPct val="100000"/>
              </a:lnSpc>
              <a:spcBef>
                <a:spcPts val="0"/>
              </a:spcBef>
              <a:spcAft>
                <a:spcPts val="0"/>
              </a:spcAft>
              <a:buNone/>
            </a:pPr>
            <a:r>
              <a:rPr lang="en-GB" sz="1700" dirty="0"/>
              <a:t> durability of material. (non corrosion)</a:t>
            </a:r>
          </a:p>
          <a:p>
            <a:pPr marL="0" indent="0">
              <a:lnSpc>
                <a:spcPct val="100000"/>
              </a:lnSpc>
              <a:spcBef>
                <a:spcPts val="0"/>
              </a:spcBef>
              <a:spcAft>
                <a:spcPts val="0"/>
              </a:spcAft>
              <a:buNone/>
            </a:pPr>
            <a:r>
              <a:rPr lang="en-GB" sz="1700" dirty="0"/>
              <a:t> readily available materials. (</a:t>
            </a:r>
            <a:r>
              <a:rPr lang="en-GB" sz="1700" dirty="0" err="1"/>
              <a:t>eg</a:t>
            </a:r>
            <a:r>
              <a:rPr lang="en-GB" sz="1700" dirty="0"/>
              <a:t> standard forms of supply)</a:t>
            </a:r>
          </a:p>
          <a:p>
            <a:pPr marL="0" indent="0">
              <a:lnSpc>
                <a:spcPct val="100000"/>
              </a:lnSpc>
              <a:spcBef>
                <a:spcPts val="0"/>
              </a:spcBef>
              <a:spcAft>
                <a:spcPts val="0"/>
              </a:spcAft>
              <a:buNone/>
            </a:pPr>
            <a:r>
              <a:rPr lang="en-GB" sz="1700" dirty="0"/>
              <a:t> strength to weight issues.</a:t>
            </a:r>
          </a:p>
          <a:p>
            <a:pPr marL="0" indent="0">
              <a:lnSpc>
                <a:spcPct val="100000"/>
              </a:lnSpc>
              <a:spcBef>
                <a:spcPts val="0"/>
              </a:spcBef>
              <a:spcAft>
                <a:spcPts val="0"/>
              </a:spcAft>
              <a:buNone/>
            </a:pPr>
            <a:r>
              <a:rPr lang="en-GB" sz="1700" dirty="0"/>
              <a:t> safety</a:t>
            </a:r>
          </a:p>
          <a:p>
            <a:pPr marL="0" indent="0">
              <a:lnSpc>
                <a:spcPct val="100000"/>
              </a:lnSpc>
              <a:spcBef>
                <a:spcPts val="0"/>
              </a:spcBef>
              <a:spcAft>
                <a:spcPts val="0"/>
              </a:spcAft>
              <a:buNone/>
            </a:pPr>
            <a:r>
              <a:rPr lang="en-GB" sz="1700" dirty="0"/>
              <a:t> suitability for production methods</a:t>
            </a:r>
          </a:p>
          <a:p>
            <a:pPr marL="0" indent="0">
              <a:lnSpc>
                <a:spcPct val="100000"/>
              </a:lnSpc>
              <a:spcBef>
                <a:spcPts val="0"/>
              </a:spcBef>
              <a:spcAft>
                <a:spcPts val="0"/>
              </a:spcAft>
              <a:buNone/>
            </a:pPr>
            <a:r>
              <a:rPr lang="en-GB" sz="1700" dirty="0"/>
              <a:t> function of component parts</a:t>
            </a:r>
          </a:p>
          <a:p>
            <a:pPr marL="0" indent="0">
              <a:lnSpc>
                <a:spcPct val="100000"/>
              </a:lnSpc>
              <a:spcBef>
                <a:spcPts val="0"/>
              </a:spcBef>
              <a:spcAft>
                <a:spcPts val="0"/>
              </a:spcAft>
              <a:buNone/>
            </a:pPr>
            <a:r>
              <a:rPr lang="en-GB" sz="1700" dirty="0"/>
              <a:t> aesthetic properties</a:t>
            </a:r>
          </a:p>
          <a:p>
            <a:pPr marL="0" indent="0">
              <a:lnSpc>
                <a:spcPct val="100000"/>
              </a:lnSpc>
              <a:spcBef>
                <a:spcPts val="0"/>
              </a:spcBef>
              <a:spcAft>
                <a:spcPts val="0"/>
              </a:spcAft>
              <a:buNone/>
            </a:pPr>
            <a:r>
              <a:rPr lang="en-GB" sz="1700" dirty="0"/>
              <a:t> ease of clean/hygiene</a:t>
            </a:r>
          </a:p>
          <a:p>
            <a:pPr marL="0" indent="0">
              <a:lnSpc>
                <a:spcPct val="100000"/>
              </a:lnSpc>
              <a:spcBef>
                <a:spcPts val="0"/>
              </a:spcBef>
              <a:spcAft>
                <a:spcPts val="0"/>
              </a:spcAft>
              <a:buNone/>
            </a:pPr>
            <a:r>
              <a:rPr lang="en-GB" sz="1700" dirty="0"/>
              <a:t> re-cycling. </a:t>
            </a:r>
            <a:endParaRPr lang="en-GB" sz="1700" dirty="0" smtClean="0"/>
          </a:p>
          <a:p>
            <a:pPr marL="0" indent="0">
              <a:lnSpc>
                <a:spcPct val="100000"/>
              </a:lnSpc>
              <a:spcBef>
                <a:spcPts val="0"/>
              </a:spcBef>
              <a:spcAft>
                <a:spcPts val="0"/>
              </a:spcAft>
              <a:buNone/>
            </a:pPr>
            <a:r>
              <a:rPr lang="en-GB" sz="1700" dirty="0" smtClean="0"/>
              <a:t> </a:t>
            </a:r>
            <a:r>
              <a:rPr lang="en-GB" sz="1700" dirty="0"/>
              <a:t>any other suitable statement</a:t>
            </a:r>
            <a:r>
              <a:rPr lang="en-GB" sz="1700" dirty="0" smtClean="0"/>
              <a:t>.</a:t>
            </a:r>
          </a:p>
          <a:p>
            <a:pPr marL="0" indent="0">
              <a:lnSpc>
                <a:spcPct val="100000"/>
              </a:lnSpc>
              <a:spcBef>
                <a:spcPts val="0"/>
              </a:spcBef>
              <a:spcAft>
                <a:spcPts val="0"/>
              </a:spcAft>
              <a:buNone/>
            </a:pPr>
            <a:endParaRPr lang="en-GB" sz="1700" dirty="0"/>
          </a:p>
          <a:p>
            <a:pPr marL="0" indent="0">
              <a:lnSpc>
                <a:spcPct val="100000"/>
              </a:lnSpc>
              <a:spcBef>
                <a:spcPts val="0"/>
              </a:spcBef>
              <a:spcAft>
                <a:spcPts val="0"/>
              </a:spcAft>
              <a:buNone/>
            </a:pPr>
            <a:r>
              <a:rPr lang="en-GB" sz="1700" dirty="0"/>
              <a:t>Six valid statements @ 1 mark each. (5+1)</a:t>
            </a:r>
          </a:p>
          <a:p>
            <a:pPr marL="0" indent="0">
              <a:lnSpc>
                <a:spcPct val="100000"/>
              </a:lnSpc>
              <a:spcBef>
                <a:spcPts val="0"/>
              </a:spcBef>
              <a:spcAft>
                <a:spcPts val="0"/>
              </a:spcAft>
              <a:buNone/>
            </a:pPr>
            <a:r>
              <a:rPr lang="en-GB" sz="1700" dirty="0"/>
              <a:t>NB Mention of mass production can be awarded in 1b only.</a:t>
            </a:r>
          </a:p>
          <a:p>
            <a:pPr marL="0" indent="0">
              <a:lnSpc>
                <a:spcPct val="100000"/>
              </a:lnSpc>
              <a:spcBef>
                <a:spcPts val="0"/>
              </a:spcBef>
              <a:spcAft>
                <a:spcPts val="0"/>
              </a:spcAft>
              <a:buNone/>
            </a:pPr>
            <a:r>
              <a:rPr lang="en-GB" sz="1700" dirty="0"/>
              <a:t>No repetition of identified issues.</a:t>
            </a:r>
          </a:p>
          <a:p>
            <a:pPr marL="0" indent="0">
              <a:lnSpc>
                <a:spcPct val="100000"/>
              </a:lnSpc>
              <a:spcBef>
                <a:spcPts val="0"/>
              </a:spcBef>
              <a:spcAft>
                <a:spcPts val="0"/>
              </a:spcAft>
              <a:buNone/>
            </a:pPr>
            <a:r>
              <a:rPr lang="en-GB" sz="1700" dirty="0"/>
              <a:t>No marks for scratch resistance (in stem). </a:t>
            </a:r>
          </a:p>
        </p:txBody>
      </p:sp>
    </p:spTree>
    <p:extLst>
      <p:ext uri="{BB962C8B-B14F-4D97-AF65-F5344CB8AC3E}">
        <p14:creationId xmlns:p14="http://schemas.microsoft.com/office/powerpoint/2010/main" val="3307611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9E4C68A-A4A9-48A4-9FF2-D2896B1EA0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2B9AEA5-52CB-49A6-AF8A-33502F291B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23591" y="804333"/>
            <a:ext cx="2543925" cy="824467"/>
          </a:xfrm>
        </p:spPr>
        <p:txBody>
          <a:bodyPr>
            <a:normAutofit fontScale="90000"/>
          </a:bodyPr>
          <a:lstStyle/>
          <a:p>
            <a:pPr algn="r"/>
            <a:r>
              <a:rPr lang="en-GB" sz="4800" dirty="0" smtClean="0">
                <a:solidFill>
                  <a:srgbClr val="FFFFFF"/>
                </a:solidFill>
              </a:rPr>
              <a:t>How are plastics made?</a:t>
            </a:r>
            <a:endParaRPr lang="en-GB" sz="4800" dirty="0">
              <a:solidFill>
                <a:srgbClr val="FFFFFF"/>
              </a:solidFill>
            </a:endParaRPr>
          </a:p>
        </p:txBody>
      </p:sp>
      <p:sp>
        <p:nvSpPr>
          <p:cNvPr id="10" name="Content Placeholder 1"/>
          <p:cNvSpPr txBox="1">
            <a:spLocks/>
          </p:cNvSpPr>
          <p:nvPr/>
        </p:nvSpPr>
        <p:spPr>
          <a:xfrm>
            <a:off x="4351090" y="950173"/>
            <a:ext cx="4716016" cy="894651"/>
          </a:xfrm>
          <a:prstGeom prst="rect">
            <a:avLst/>
          </a:prstGeom>
        </p:spPr>
        <p:txBody>
          <a:bodyPr vert="horz" lIns="45720" tIns="45720" rIns="45720" bIns="45720" rtlCol="0" anchor="ct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fontAlgn="base"/>
            <a:r>
              <a:rPr lang="en-GB" dirty="0"/>
              <a:t>The polymer is fed into an extruder, where it is melted and fed into a pipe.</a:t>
            </a:r>
          </a:p>
          <a:p>
            <a:pPr fontAlgn="base"/>
            <a:endParaRPr lang="en-GB" dirty="0"/>
          </a:p>
        </p:txBody>
      </p:sp>
      <p:sp>
        <p:nvSpPr>
          <p:cNvPr id="2" name="Rectangle 1"/>
          <p:cNvSpPr/>
          <p:nvPr/>
        </p:nvSpPr>
        <p:spPr>
          <a:xfrm>
            <a:off x="3708016" y="678635"/>
            <a:ext cx="566181"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4</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9" name="Content Placeholder 1"/>
          <p:cNvSpPr txBox="1">
            <a:spLocks/>
          </p:cNvSpPr>
          <p:nvPr/>
        </p:nvSpPr>
        <p:spPr>
          <a:xfrm>
            <a:off x="4427984" y="2102512"/>
            <a:ext cx="4716016" cy="894651"/>
          </a:xfrm>
          <a:prstGeom prst="rect">
            <a:avLst/>
          </a:prstGeom>
        </p:spPr>
        <p:txBody>
          <a:bodyPr vert="horz" lIns="45720" tIns="45720" rIns="45720" bIns="45720" rtlCol="0" anchor="ct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spcBef>
                <a:spcPct val="50000"/>
              </a:spcBef>
              <a:buNone/>
            </a:pPr>
            <a:r>
              <a:rPr lang="en-GB" dirty="0"/>
              <a:t>The plastic forms a long tube as it cools.</a:t>
            </a:r>
          </a:p>
          <a:p>
            <a:pPr marL="0" indent="0">
              <a:spcBef>
                <a:spcPct val="50000"/>
              </a:spcBef>
              <a:buNone/>
            </a:pPr>
            <a:endParaRPr lang="en-GB" dirty="0"/>
          </a:p>
        </p:txBody>
      </p:sp>
      <p:sp>
        <p:nvSpPr>
          <p:cNvPr id="11" name="Rectangle 10"/>
          <p:cNvSpPr/>
          <p:nvPr/>
        </p:nvSpPr>
        <p:spPr>
          <a:xfrm>
            <a:off x="3708016" y="1830974"/>
            <a:ext cx="566181"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5</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3" name="Content Placeholder 1"/>
          <p:cNvSpPr txBox="1">
            <a:spLocks/>
          </p:cNvSpPr>
          <p:nvPr/>
        </p:nvSpPr>
        <p:spPr>
          <a:xfrm>
            <a:off x="4427984" y="3254851"/>
            <a:ext cx="4716016" cy="917099"/>
          </a:xfrm>
          <a:prstGeom prst="rect">
            <a:avLst/>
          </a:prstGeom>
        </p:spPr>
        <p:txBody>
          <a:bodyPr vert="horz" lIns="45720" tIns="45720" rIns="45720" bIns="45720" rtlCol="0" anchor="ct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spcBef>
                <a:spcPct val="50000"/>
              </a:spcBef>
              <a:buNone/>
            </a:pPr>
            <a:r>
              <a:rPr lang="en-GB" dirty="0"/>
              <a:t>The tube is cut into small pellets.</a:t>
            </a:r>
          </a:p>
          <a:p>
            <a:pPr marL="0" indent="0">
              <a:spcBef>
                <a:spcPct val="50000"/>
              </a:spcBef>
              <a:buNone/>
            </a:pPr>
            <a:endParaRPr lang="en-GB" dirty="0"/>
          </a:p>
        </p:txBody>
      </p:sp>
      <p:sp>
        <p:nvSpPr>
          <p:cNvPr id="14" name="Rectangle 13"/>
          <p:cNvSpPr/>
          <p:nvPr/>
        </p:nvSpPr>
        <p:spPr>
          <a:xfrm>
            <a:off x="3708016" y="3005761"/>
            <a:ext cx="566181"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6</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2" name="Content Placeholder 1"/>
          <p:cNvSpPr txBox="1">
            <a:spLocks/>
          </p:cNvSpPr>
          <p:nvPr/>
        </p:nvSpPr>
        <p:spPr>
          <a:xfrm>
            <a:off x="4427984" y="4473330"/>
            <a:ext cx="4716016" cy="1763982"/>
          </a:xfrm>
          <a:prstGeom prst="rect">
            <a:avLst/>
          </a:prstGeom>
        </p:spPr>
        <p:txBody>
          <a:bodyPr vert="horz" lIns="45720" tIns="45720" rIns="45720" bIns="45720" rtlCol="0" anchor="ct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fontAlgn="base"/>
            <a:r>
              <a:rPr lang="en-GB" dirty="0"/>
              <a:t>Pellets are shipped to factories to be melted and </a:t>
            </a:r>
            <a:r>
              <a:rPr lang="en-GB" dirty="0" err="1"/>
              <a:t>molded</a:t>
            </a:r>
            <a:r>
              <a:rPr lang="en-GB" dirty="0"/>
              <a:t> into water bottles, food packaging, auto parts, medical devices and much more.</a:t>
            </a:r>
          </a:p>
          <a:p>
            <a:r>
              <a:rPr lang="en-GB" dirty="0"/>
              <a:t/>
            </a:r>
            <a:br>
              <a:rPr lang="en-GB" dirty="0"/>
            </a:br>
            <a:endParaRPr lang="en-GB" dirty="0"/>
          </a:p>
        </p:txBody>
      </p:sp>
      <p:sp>
        <p:nvSpPr>
          <p:cNvPr id="15" name="Rectangle 14"/>
          <p:cNvSpPr/>
          <p:nvPr/>
        </p:nvSpPr>
        <p:spPr>
          <a:xfrm>
            <a:off x="3708016" y="4224240"/>
            <a:ext cx="566181"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7</a:t>
            </a:r>
            <a:endParaRPr lang="en-US" sz="5400" b="0" cap="none" spc="0" dirty="0">
              <a:ln w="0"/>
              <a:solidFill>
                <a:schemeClr val="tx1"/>
              </a:solidFill>
              <a:effectLst>
                <a:outerShdw blurRad="38100" dist="19050" dir="2700000" algn="tl" rotWithShape="0">
                  <a:schemeClr val="dk1">
                    <a:alpha val="40000"/>
                  </a:schemeClr>
                </a:outerShdw>
              </a:effectLst>
            </a:endParaRPr>
          </a:p>
        </p:txBody>
      </p:sp>
      <p:pic>
        <p:nvPicPr>
          <p:cNvPr id="3" name="Picture 2"/>
          <p:cNvPicPr>
            <a:picLocks noChangeAspect="1"/>
          </p:cNvPicPr>
          <p:nvPr/>
        </p:nvPicPr>
        <p:blipFill rotWithShape="1">
          <a:blip r:embed="rId2"/>
          <a:srcRect l="22123" t="29781" r="21650" b="11322"/>
          <a:stretch/>
        </p:blipFill>
        <p:spPr>
          <a:xfrm>
            <a:off x="6302" y="1967275"/>
            <a:ext cx="3484420" cy="1961816"/>
          </a:xfrm>
          <a:prstGeom prst="rect">
            <a:avLst/>
          </a:prstGeom>
        </p:spPr>
      </p:pic>
      <p:pic>
        <p:nvPicPr>
          <p:cNvPr id="5" name="Picture 4"/>
          <p:cNvPicPr>
            <a:picLocks noChangeAspect="1"/>
          </p:cNvPicPr>
          <p:nvPr/>
        </p:nvPicPr>
        <p:blipFill rotWithShape="1">
          <a:blip r:embed="rId3"/>
          <a:srcRect l="10311" t="25386" r="15980" b="12201"/>
          <a:stretch/>
        </p:blipFill>
        <p:spPr>
          <a:xfrm>
            <a:off x="0" y="3891542"/>
            <a:ext cx="3490722" cy="1588726"/>
          </a:xfrm>
          <a:prstGeom prst="rect">
            <a:avLst/>
          </a:prstGeom>
        </p:spPr>
      </p:pic>
      <p:pic>
        <p:nvPicPr>
          <p:cNvPr id="6" name="Picture 5"/>
          <p:cNvPicPr>
            <a:picLocks noChangeAspect="1"/>
          </p:cNvPicPr>
          <p:nvPr/>
        </p:nvPicPr>
        <p:blipFill rotWithShape="1">
          <a:blip r:embed="rId4"/>
          <a:srcRect l="14563" t="19234" r="16453" b="9563"/>
          <a:stretch/>
        </p:blipFill>
        <p:spPr>
          <a:xfrm>
            <a:off x="0" y="4921366"/>
            <a:ext cx="3490722" cy="1936633"/>
          </a:xfrm>
          <a:prstGeom prst="rect">
            <a:avLst/>
          </a:prstGeom>
        </p:spPr>
      </p:pic>
    </p:spTree>
    <p:extLst>
      <p:ext uri="{BB962C8B-B14F-4D97-AF65-F5344CB8AC3E}">
        <p14:creationId xmlns:p14="http://schemas.microsoft.com/office/powerpoint/2010/main" val="20307959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9E4C68A-A4A9-48A4-9FF2-D2896B1EA0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2B9AEA5-52CB-49A6-AF8A-33502F291B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23591" y="804333"/>
            <a:ext cx="2543925" cy="824467"/>
          </a:xfrm>
        </p:spPr>
        <p:txBody>
          <a:bodyPr>
            <a:normAutofit fontScale="90000"/>
          </a:bodyPr>
          <a:lstStyle/>
          <a:p>
            <a:pPr algn="r"/>
            <a:r>
              <a:rPr lang="en-GB" sz="4800" b="1" dirty="0" smtClean="0">
                <a:solidFill>
                  <a:srgbClr val="FFFFFF"/>
                </a:solidFill>
              </a:rPr>
              <a:t>additives</a:t>
            </a:r>
            <a:endParaRPr lang="en-GB" sz="4800" b="1" dirty="0">
              <a:solidFill>
                <a:srgbClr val="FFFFFF"/>
              </a:solidFill>
            </a:endParaRPr>
          </a:p>
        </p:txBody>
      </p:sp>
      <p:sp>
        <p:nvSpPr>
          <p:cNvPr id="2" name="Content Placeholder 1"/>
          <p:cNvSpPr>
            <a:spLocks noGrp="1"/>
          </p:cNvSpPr>
          <p:nvPr>
            <p:ph idx="1"/>
          </p:nvPr>
        </p:nvSpPr>
        <p:spPr>
          <a:xfrm>
            <a:off x="3707904" y="620688"/>
            <a:ext cx="5436096" cy="1728192"/>
          </a:xfrm>
        </p:spPr>
        <p:txBody>
          <a:bodyPr anchor="ctr">
            <a:noAutofit/>
          </a:bodyPr>
          <a:lstStyle/>
          <a:p>
            <a:pPr marL="0" indent="0">
              <a:spcBef>
                <a:spcPct val="50000"/>
              </a:spcBef>
              <a:buNone/>
            </a:pPr>
            <a:r>
              <a:rPr lang="en-US" dirty="0"/>
              <a:t>The basic chemicals used in the manufacture of plastics are extracted from </a:t>
            </a:r>
            <a:r>
              <a:rPr lang="en-US" b="1" dirty="0"/>
              <a:t>coal</a:t>
            </a:r>
            <a:r>
              <a:rPr lang="en-US" dirty="0"/>
              <a:t> and </a:t>
            </a:r>
            <a:r>
              <a:rPr lang="en-US" b="1" dirty="0"/>
              <a:t>crude </a:t>
            </a:r>
            <a:r>
              <a:rPr lang="en-US" b="1" dirty="0" smtClean="0"/>
              <a:t>oils.</a:t>
            </a:r>
          </a:p>
          <a:p>
            <a:pPr marL="0" indent="0">
              <a:spcBef>
                <a:spcPct val="50000"/>
              </a:spcBef>
              <a:buNone/>
            </a:pPr>
            <a:endParaRPr lang="en-US" sz="2000" b="1" i="1" dirty="0"/>
          </a:p>
          <a:p>
            <a:pPr marL="0" indent="0">
              <a:spcBef>
                <a:spcPct val="50000"/>
              </a:spcBef>
              <a:buNone/>
            </a:pPr>
            <a:r>
              <a:rPr lang="en-US" sz="2000" b="1" i="1" dirty="0" smtClean="0"/>
              <a:t>Additives</a:t>
            </a:r>
            <a:r>
              <a:rPr lang="en-US" sz="2000" dirty="0" smtClean="0"/>
              <a:t> </a:t>
            </a:r>
            <a:r>
              <a:rPr lang="en-US" sz="2000" dirty="0"/>
              <a:t>can be added to modify the properties of the plastic e.g. </a:t>
            </a:r>
            <a:r>
              <a:rPr lang="en-US" sz="2000" i="1" dirty="0"/>
              <a:t>carbon </a:t>
            </a:r>
            <a:r>
              <a:rPr lang="en-US" sz="2000" i="1" dirty="0" err="1"/>
              <a:t>fibres</a:t>
            </a:r>
            <a:r>
              <a:rPr lang="en-US" sz="2000" i="1" dirty="0"/>
              <a:t> </a:t>
            </a:r>
            <a:r>
              <a:rPr lang="en-US" sz="2000" dirty="0"/>
              <a:t>can be added to improve the strength.</a:t>
            </a:r>
          </a:p>
          <a:p>
            <a:endParaRPr lang="en-GB" dirty="0" smtClean="0"/>
          </a:p>
        </p:txBody>
      </p:sp>
      <p:pic>
        <p:nvPicPr>
          <p:cNvPr id="1026" name="Picture 2" descr="https://sportsincycling.com/wp-content/uploads/2017/12/shutterstock_4390119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0722" y="3232382"/>
            <a:ext cx="5653278" cy="3625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8737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9E4C68A-A4A9-48A4-9FF2-D2896B1EA0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2B9AEA5-52CB-49A6-AF8A-33502F291B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23591" y="804333"/>
            <a:ext cx="2543925" cy="824467"/>
          </a:xfrm>
        </p:spPr>
        <p:txBody>
          <a:bodyPr>
            <a:normAutofit/>
          </a:bodyPr>
          <a:lstStyle/>
          <a:p>
            <a:pPr algn="r"/>
            <a:r>
              <a:rPr lang="en-GB" sz="4800" dirty="0" smtClean="0">
                <a:solidFill>
                  <a:srgbClr val="FFFFFF"/>
                </a:solidFill>
              </a:rPr>
              <a:t>FILLERS</a:t>
            </a:r>
            <a:endParaRPr lang="en-GB" sz="4800" dirty="0">
              <a:solidFill>
                <a:srgbClr val="FFFFFF"/>
              </a:solidFill>
            </a:endParaRPr>
          </a:p>
        </p:txBody>
      </p:sp>
      <p:sp>
        <p:nvSpPr>
          <p:cNvPr id="2" name="Content Placeholder 1"/>
          <p:cNvSpPr>
            <a:spLocks noGrp="1"/>
          </p:cNvSpPr>
          <p:nvPr>
            <p:ph idx="1"/>
          </p:nvPr>
        </p:nvSpPr>
        <p:spPr>
          <a:xfrm>
            <a:off x="3490722" y="188640"/>
            <a:ext cx="5401758" cy="1944216"/>
          </a:xfrm>
        </p:spPr>
        <p:txBody>
          <a:bodyPr anchor="ctr">
            <a:noAutofit/>
          </a:bodyPr>
          <a:lstStyle/>
          <a:p>
            <a:pPr marL="173736" lvl="1" indent="0">
              <a:spcBef>
                <a:spcPct val="50000"/>
              </a:spcBef>
              <a:buNone/>
            </a:pPr>
            <a:r>
              <a:rPr lang="en-US" sz="2000" b="1" i="1" dirty="0" smtClean="0"/>
              <a:t>Fillers</a:t>
            </a:r>
            <a:r>
              <a:rPr lang="en-US" sz="2000" dirty="0" smtClean="0"/>
              <a:t> </a:t>
            </a:r>
            <a:r>
              <a:rPr lang="en-US" sz="2000" dirty="0"/>
              <a:t>can be used to bulk out the plastic changing its appearance and reducing its cost. For example, chalk. </a:t>
            </a:r>
          </a:p>
          <a:p>
            <a:endParaRPr lang="en-GB" dirty="0" smtClean="0"/>
          </a:p>
        </p:txBody>
      </p:sp>
      <p:pic>
        <p:nvPicPr>
          <p:cNvPr id="7" name="Picture 4" descr="58000 Champagne Chalk (calcium carbonate) Kremer Pigment, 750g plastic contai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2596" y="1772816"/>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2258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9E4C68A-A4A9-48A4-9FF2-D2896B1EA0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2B9AEA5-52CB-49A6-AF8A-33502F291B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23591" y="804333"/>
            <a:ext cx="2543925" cy="824467"/>
          </a:xfrm>
        </p:spPr>
        <p:txBody>
          <a:bodyPr>
            <a:normAutofit/>
          </a:bodyPr>
          <a:lstStyle/>
          <a:p>
            <a:pPr algn="r"/>
            <a:r>
              <a:rPr lang="en-GB" sz="4800" dirty="0" smtClean="0">
                <a:solidFill>
                  <a:srgbClr val="FFFFFF"/>
                </a:solidFill>
              </a:rPr>
              <a:t>pigments</a:t>
            </a:r>
            <a:endParaRPr lang="en-GB" sz="4800" dirty="0">
              <a:solidFill>
                <a:srgbClr val="FFFFFF"/>
              </a:solidFill>
            </a:endParaRPr>
          </a:p>
        </p:txBody>
      </p:sp>
      <p:sp>
        <p:nvSpPr>
          <p:cNvPr id="2" name="Content Placeholder 1"/>
          <p:cNvSpPr>
            <a:spLocks noGrp="1"/>
          </p:cNvSpPr>
          <p:nvPr>
            <p:ph idx="1"/>
          </p:nvPr>
        </p:nvSpPr>
        <p:spPr>
          <a:xfrm>
            <a:off x="3490722" y="188640"/>
            <a:ext cx="5653278" cy="1584176"/>
          </a:xfrm>
        </p:spPr>
        <p:txBody>
          <a:bodyPr anchor="ctr">
            <a:noAutofit/>
          </a:bodyPr>
          <a:lstStyle/>
          <a:p>
            <a:pPr marL="173736" lvl="1" indent="0">
              <a:spcBef>
                <a:spcPct val="50000"/>
              </a:spcBef>
              <a:buNone/>
            </a:pPr>
            <a:r>
              <a:rPr lang="en-US" sz="2000" b="1" i="1" dirty="0" smtClean="0"/>
              <a:t>Pigments</a:t>
            </a:r>
            <a:r>
              <a:rPr lang="en-US" sz="2000" dirty="0" smtClean="0"/>
              <a:t> </a:t>
            </a:r>
            <a:r>
              <a:rPr lang="en-US" sz="2000" dirty="0"/>
              <a:t>can be added to give the plastic </a:t>
            </a:r>
            <a:r>
              <a:rPr lang="en-US" sz="2000" i="1" dirty="0" err="1"/>
              <a:t>colour</a:t>
            </a:r>
            <a:r>
              <a:rPr lang="en-US" sz="2000" dirty="0"/>
              <a:t>.</a:t>
            </a:r>
          </a:p>
          <a:p>
            <a:endParaRPr lang="en-GB" dirty="0" smtClean="0"/>
          </a:p>
        </p:txBody>
      </p:sp>
      <p:pic>
        <p:nvPicPr>
          <p:cNvPr id="2050" name="Picture 2" descr="https://plasticsdecorating.com/wp-content/uploads/adhesion-coloring-plastics-696x4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3928" y="1484784"/>
            <a:ext cx="4676179" cy="292261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ron oxide pigments for plastics and masterbatch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0722" y="4515807"/>
            <a:ext cx="5653278" cy="2355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8939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9E4C68A-A4A9-48A4-9FF2-D2896B1EA0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2B9AEA5-52CB-49A6-AF8A-33502F291B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23591" y="804333"/>
            <a:ext cx="2543925" cy="824467"/>
          </a:xfrm>
        </p:spPr>
        <p:txBody>
          <a:bodyPr>
            <a:normAutofit/>
          </a:bodyPr>
          <a:lstStyle/>
          <a:p>
            <a:pPr algn="r"/>
            <a:r>
              <a:rPr lang="en-GB" sz="4800" dirty="0" smtClean="0">
                <a:solidFill>
                  <a:srgbClr val="FFFFFF"/>
                </a:solidFill>
              </a:rPr>
              <a:t>stabilisers</a:t>
            </a:r>
            <a:endParaRPr lang="en-GB" sz="4800" dirty="0">
              <a:solidFill>
                <a:srgbClr val="FFFFFF"/>
              </a:solidFill>
            </a:endParaRPr>
          </a:p>
        </p:txBody>
      </p:sp>
      <p:sp>
        <p:nvSpPr>
          <p:cNvPr id="2" name="Content Placeholder 1"/>
          <p:cNvSpPr>
            <a:spLocks noGrp="1"/>
          </p:cNvSpPr>
          <p:nvPr>
            <p:ph idx="1"/>
          </p:nvPr>
        </p:nvSpPr>
        <p:spPr>
          <a:xfrm>
            <a:off x="3490722" y="188640"/>
            <a:ext cx="5653278" cy="2232248"/>
          </a:xfrm>
        </p:spPr>
        <p:txBody>
          <a:bodyPr anchor="ctr">
            <a:noAutofit/>
          </a:bodyPr>
          <a:lstStyle/>
          <a:p>
            <a:pPr marL="173736" lvl="1" indent="0">
              <a:spcBef>
                <a:spcPct val="50000"/>
              </a:spcBef>
              <a:buNone/>
            </a:pPr>
            <a:r>
              <a:rPr lang="en-GB" sz="2000" b="1" i="1" dirty="0" smtClean="0"/>
              <a:t>Stabilisers</a:t>
            </a:r>
            <a:r>
              <a:rPr lang="en-GB" sz="2000" i="1" dirty="0" smtClean="0"/>
              <a:t> </a:t>
            </a:r>
            <a:r>
              <a:rPr lang="en-GB" sz="2000" i="1" dirty="0"/>
              <a:t>are 'intentional additives' used to prevent environmental effects (of heat, UV light, etc.) on the polymer. They are added to plastics to afford protection against heat (thermal), UV and mechanical degradation of the polymer during both processing and use.</a:t>
            </a:r>
            <a:endParaRPr lang="en-GB" dirty="0" smtClean="0"/>
          </a:p>
        </p:txBody>
      </p:sp>
      <p:pic>
        <p:nvPicPr>
          <p:cNvPr id="5122" name="Picture 2" descr="https://www.plastic-additives.com/en/about/media/287500-desktop.jpg?rev=05120c79cba2f3afe16f990e5481b1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0722" y="4515200"/>
            <a:ext cx="5653278" cy="234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8466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1_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5A15973182C454CBD017EAD4899623C" ma:contentTypeVersion="12" ma:contentTypeDescription="Create a new document." ma:contentTypeScope="" ma:versionID="f1327d3aa13311484d02d8272eb300e5">
  <xsd:schema xmlns:xsd="http://www.w3.org/2001/XMLSchema" xmlns:xs="http://www.w3.org/2001/XMLSchema" xmlns:p="http://schemas.microsoft.com/office/2006/metadata/properties" xmlns:ns2="fb009bb9-7fd2-49f5-811f-13223d662051" xmlns:ns3="e77713bc-0ebc-4063-99a4-8848dbeddd29" targetNamespace="http://schemas.microsoft.com/office/2006/metadata/properties" ma:root="true" ma:fieldsID="db087f24cadde66e68207609201885a3" ns2:_="" ns3:_="">
    <xsd:import namespace="fb009bb9-7fd2-49f5-811f-13223d662051"/>
    <xsd:import namespace="e77713bc-0ebc-4063-99a4-8848dbeddd2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009bb9-7fd2-49f5-811f-13223d6620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7713bc-0ebc-4063-99a4-8848dbeddd2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FCFEBC7-F4D9-42A8-81DE-64B6A0F2FDE4}">
  <ds:schemaRefs>
    <ds:schemaRef ds:uri="http://schemas.microsoft.com/sharepoint/v3/contenttype/forms"/>
  </ds:schemaRefs>
</ds:datastoreItem>
</file>

<file path=customXml/itemProps2.xml><?xml version="1.0" encoding="utf-8"?>
<ds:datastoreItem xmlns:ds="http://schemas.openxmlformats.org/officeDocument/2006/customXml" ds:itemID="{C6C5DA02-C743-4D9E-9367-4D81278C93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009bb9-7fd2-49f5-811f-13223d662051"/>
    <ds:schemaRef ds:uri="e77713bc-0ebc-4063-99a4-8848dbeddd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79ABD3C-AA9E-4069-B566-FCDD6C81D397}">
  <ds:schemaRefs>
    <ds:schemaRef ds:uri="e77713bc-0ebc-4063-99a4-8848dbeddd29"/>
    <ds:schemaRef ds:uri="http://purl.org/dc/elements/1.1/"/>
    <ds:schemaRef ds:uri="http://schemas.microsoft.com/office/2006/metadata/properties"/>
    <ds:schemaRef ds:uri="http://purl.org/dc/terms/"/>
    <ds:schemaRef ds:uri="fb009bb9-7fd2-49f5-811f-13223d662051"/>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590</TotalTime>
  <Words>2592</Words>
  <Application>Microsoft Office PowerPoint</Application>
  <PresentationFormat>On-screen Show (4:3)</PresentationFormat>
  <Paragraphs>305</Paragraphs>
  <Slides>41</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41</vt:i4>
      </vt:variant>
    </vt:vector>
  </HeadingPairs>
  <TitlesOfParts>
    <vt:vector size="49" baseType="lpstr">
      <vt:lpstr>Arial</vt:lpstr>
      <vt:lpstr>Calibri</vt:lpstr>
      <vt:lpstr>Century Gothic</vt:lpstr>
      <vt:lpstr>Tw Cen MT</vt:lpstr>
      <vt:lpstr>Tw Cen MT Condensed</vt:lpstr>
      <vt:lpstr>Wingdings 3</vt:lpstr>
      <vt:lpstr>Integral</vt:lpstr>
      <vt:lpstr>1_Integral</vt:lpstr>
      <vt:lpstr>higher Design &amp; Manufacture</vt:lpstr>
      <vt:lpstr>Learning intentions &amp; success criteria</vt:lpstr>
      <vt:lpstr>Raw material</vt:lpstr>
      <vt:lpstr>How are plastics made?</vt:lpstr>
      <vt:lpstr>How are plastics made?</vt:lpstr>
      <vt:lpstr>additives</vt:lpstr>
      <vt:lpstr>FILLERS</vt:lpstr>
      <vt:lpstr>pigments</vt:lpstr>
      <vt:lpstr>stabilisers</vt:lpstr>
      <vt:lpstr>FLAME RETARDENTS</vt:lpstr>
      <vt:lpstr>lubricants</vt:lpstr>
      <vt:lpstr>blowing agents</vt:lpstr>
      <vt:lpstr>PowerPoint Presentation</vt:lpstr>
      <vt:lpstr>Properties</vt:lpstr>
      <vt:lpstr>forms</vt:lpstr>
      <vt:lpstr>forms</vt:lpstr>
      <vt:lpstr>forms</vt:lpstr>
      <vt:lpstr>forms</vt:lpstr>
      <vt:lpstr>forms</vt:lpstr>
      <vt:lpstr>forms</vt:lpstr>
      <vt:lpstr>forms</vt:lpstr>
      <vt:lpstr>forms</vt:lpstr>
      <vt:lpstr>Plastic identification</vt:lpstr>
      <vt:lpstr>Thermosetting  plastics</vt:lpstr>
      <vt:lpstr>Thermosetting plastics examples</vt:lpstr>
      <vt:lpstr>Thermoplastics</vt:lpstr>
      <vt:lpstr>Thermoplastics examples</vt:lpstr>
      <vt:lpstr>elastomers</vt:lpstr>
      <vt:lpstr>Composite materials</vt:lpstr>
      <vt:lpstr>Composite materials  cont.</vt:lpstr>
      <vt:lpstr>Smart materials</vt:lpstr>
      <vt:lpstr>Recycling plastics</vt:lpstr>
      <vt:lpstr>PowerPoint Presentation</vt:lpstr>
      <vt:lpstr>PowerPoint Presentation</vt:lpstr>
      <vt:lpstr>For the exam: You may be asked about any of the following plastics</vt:lpstr>
      <vt:lpstr>PowerPoint Presentation</vt:lpstr>
      <vt:lpstr>PowerPoint Presentation</vt:lpstr>
      <vt:lpstr>Past paper question</vt:lpstr>
      <vt:lpstr>Past paper question</vt:lpstr>
      <vt:lpstr>Past paper question</vt:lpstr>
      <vt:lpstr>Past paper question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S3 Design &amp; Manufacture</dc:title>
  <dc:creator>Mr Porter</dc:creator>
  <cp:lastModifiedBy>025KMathie</cp:lastModifiedBy>
  <cp:revision>62</cp:revision>
  <dcterms:created xsi:type="dcterms:W3CDTF">2020-05-18T09:31:07Z</dcterms:created>
  <dcterms:modified xsi:type="dcterms:W3CDTF">2023-08-25T11:08:11Z</dcterms:modified>
</cp:coreProperties>
</file>